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310" r:id="rId2"/>
    <p:sldId id="279" r:id="rId3"/>
    <p:sldId id="308" r:id="rId4"/>
    <p:sldId id="292" r:id="rId5"/>
    <p:sldId id="306" r:id="rId6"/>
    <p:sldId id="288" r:id="rId7"/>
    <p:sldId id="289" r:id="rId8"/>
    <p:sldId id="294" r:id="rId9"/>
    <p:sldId id="296" r:id="rId10"/>
    <p:sldId id="295" r:id="rId11"/>
    <p:sldId id="262" r:id="rId12"/>
    <p:sldId id="284" r:id="rId13"/>
    <p:sldId id="285" r:id="rId14"/>
    <p:sldId id="307" r:id="rId15"/>
    <p:sldId id="259" r:id="rId16"/>
    <p:sldId id="312" r:id="rId17"/>
    <p:sldId id="316" r:id="rId18"/>
    <p:sldId id="315" r:id="rId19"/>
    <p:sldId id="302" r:id="rId20"/>
    <p:sldId id="267" r:id="rId21"/>
    <p:sldId id="268" r:id="rId22"/>
    <p:sldId id="282" r:id="rId23"/>
    <p:sldId id="283" r:id="rId24"/>
    <p:sldId id="286" r:id="rId25"/>
    <p:sldId id="287" r:id="rId26"/>
    <p:sldId id="298" r:id="rId27"/>
    <p:sldId id="297" r:id="rId28"/>
    <p:sldId id="299" r:id="rId29"/>
    <p:sldId id="3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icheng Zhang" initials="KZ" lastIdx="2" clrIdx="0">
    <p:extLst>
      <p:ext uri="{19B8F6BF-5375-455C-9EA6-DF929625EA0E}">
        <p15:presenceInfo xmlns:p15="http://schemas.microsoft.com/office/powerpoint/2012/main" userId="S::kaicheng@uchicago.edu::ee3a7118-811e-4da1-8037-1eb72e9dbf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93737"/>
    <a:srgbClr val="6D0400"/>
    <a:srgbClr val="8A0021"/>
    <a:srgbClr val="680019"/>
    <a:srgbClr val="FFFD7C"/>
    <a:srgbClr val="FB8072"/>
    <a:srgbClr val="D16D62"/>
    <a:srgbClr val="FE6D67"/>
    <a:srgbClr val="EA4A56"/>
    <a:srgbClr val="38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2CEFD-15D0-E0B6-DC11-8989DA5E6780}" v="3" dt="2022-03-16T00:40:36.306"/>
    <p1510:client id="{741D776A-46BD-564C-8EC3-BEDE292FAD8D}" v="10723" dt="2022-03-16T03:28:26.463"/>
    <p1510:client id="{A16CD0F2-E375-1A3F-8F6F-E222820B9756}" v="22" dt="2022-03-16T02:28:13.942"/>
    <p1510:client id="{C1BA279F-D49A-A547-9506-466CBD580A50}" v="336" dt="2022-03-16T02:23:47.991"/>
    <p1510:client id="{CFDBE34A-3D20-4F46-8CA8-F04D84D5FF43}" v="1707" dt="2022-03-16T01:04:28.115"/>
    <p1510:client id="{F47BDC89-F548-4DFA-90EB-AA48BBF71783}" v="297" dt="2022-03-16T01:48:06.282"/>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4_2ECC582D.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34_2ECC582D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revenue</c:v>
                </c:pt>
              </c:strCache>
            </c:strRef>
          </c:tx>
          <c:spPr>
            <a:solidFill>
              <a:schemeClr val="accent2"/>
            </a:solidFill>
            <a:ln w="127000" cmpd="sng">
              <a:noFill/>
            </a:ln>
            <a:effectLst/>
          </c:spPr>
          <c:invertIfNegative val="0"/>
          <c:dPt>
            <c:idx val="11"/>
            <c:invertIfNegative val="0"/>
            <c:bubble3D val="0"/>
            <c:spPr>
              <a:solidFill>
                <a:srgbClr val="680019">
                  <a:alpha val="80000"/>
                </a:srgbClr>
              </a:solidFill>
              <a:ln w="127000" cmpd="sng">
                <a:noFill/>
              </a:ln>
              <a:effectLst/>
            </c:spPr>
            <c:extLst>
              <c:ext xmlns:c16="http://schemas.microsoft.com/office/drawing/2014/chart" uri="{C3380CC4-5D6E-409C-BE32-E72D297353CC}">
                <c16:uniqueId val="{00000000-AFCF-6645-8C77-84E5EAABFD98}"/>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60000"/>
                        <a:lumOff val="4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strCache>
            </c:strRef>
          </c:cat>
          <c:val>
            <c:numRef>
              <c:f>Sheet1!$B$2:$M$2</c:f>
              <c:numCache>
                <c:formatCode>General</c:formatCode>
                <c:ptCount val="12"/>
                <c:pt idx="0">
                  <c:v>155.05000000000001</c:v>
                </c:pt>
                <c:pt idx="1">
                  <c:v>174.68</c:v>
                </c:pt>
                <c:pt idx="2">
                  <c:v>193.04</c:v>
                </c:pt>
                <c:pt idx="3">
                  <c:v>196.11</c:v>
                </c:pt>
                <c:pt idx="4">
                  <c:v>200.24</c:v>
                </c:pt>
                <c:pt idx="5">
                  <c:v>207.71</c:v>
                </c:pt>
                <c:pt idx="6">
                  <c:v>205.36</c:v>
                </c:pt>
                <c:pt idx="7">
                  <c:v>209.3</c:v>
                </c:pt>
                <c:pt idx="8">
                  <c:v>222.24</c:v>
                </c:pt>
                <c:pt idx="9">
                  <c:v>240</c:v>
                </c:pt>
                <c:pt idx="10">
                  <c:v>248</c:v>
                </c:pt>
                <c:pt idx="11">
                  <c:v>130.85</c:v>
                </c:pt>
              </c:numCache>
            </c:numRef>
          </c:val>
          <c:extLst>
            <c:ext xmlns:c16="http://schemas.microsoft.com/office/drawing/2014/chart" uri="{C3380CC4-5D6E-409C-BE32-E72D297353CC}">
              <c16:uniqueId val="{00000007-4270-2443-8772-00F5E6F88B9B}"/>
            </c:ext>
          </c:extLst>
        </c:ser>
        <c:dLbls>
          <c:showLegendKey val="0"/>
          <c:showVal val="0"/>
          <c:showCatName val="0"/>
          <c:showSerName val="0"/>
          <c:showPercent val="0"/>
          <c:showBubbleSize val="0"/>
        </c:dLbls>
        <c:gapWidth val="64"/>
        <c:overlap val="-6"/>
        <c:axId val="488861263"/>
        <c:axId val="1655570384"/>
      </c:barChart>
      <c:catAx>
        <c:axId val="488861263"/>
        <c:scaling>
          <c:orientation val="minMax"/>
        </c:scaling>
        <c:delete val="0"/>
        <c:axPos val="b"/>
        <c:numFmt formatCode="General" sourceLinked="1"/>
        <c:majorTickMark val="none"/>
        <c:minorTickMark val="none"/>
        <c:tickLblPos val="nextTo"/>
        <c:spPr>
          <a:noFill/>
          <a:ln w="9525" cap="flat" cmpd="sng" algn="ctr">
            <a:solidFill>
              <a:schemeClr val="accent1">
                <a:lumMod val="85000"/>
                <a:lumOff val="15000"/>
              </a:schemeClr>
            </a:solidFill>
            <a:round/>
          </a:ln>
          <a:effectLst/>
        </c:spPr>
        <c:txPr>
          <a:bodyPr rot="-60000000" spcFirstLastPara="1" vertOverflow="ellipsis" vert="horz" wrap="square" anchor="ctr" anchorCtr="1"/>
          <a:lstStyle/>
          <a:p>
            <a:pPr>
              <a:defRPr sz="1197" b="0" i="0" u="none" strike="noStrike" kern="1200" baseline="0">
                <a:solidFill>
                  <a:schemeClr val="accent1">
                    <a:lumMod val="75000"/>
                    <a:lumOff val="25000"/>
                  </a:schemeClr>
                </a:solidFill>
                <a:latin typeface="+mn-lt"/>
                <a:ea typeface="+mn-ea"/>
                <a:cs typeface="+mn-cs"/>
              </a:defRPr>
            </a:pPr>
            <a:endParaRPr lang="en-US"/>
          </a:p>
        </c:txPr>
        <c:crossAx val="1655570384"/>
        <c:crosses val="autoZero"/>
        <c:auto val="1"/>
        <c:lblAlgn val="ctr"/>
        <c:lblOffset val="100"/>
        <c:noMultiLvlLbl val="0"/>
      </c:catAx>
      <c:valAx>
        <c:axId val="16555703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488861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5400">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revenue</c:v>
                </c:pt>
              </c:strCache>
            </c:strRef>
          </c:tx>
          <c:spPr>
            <a:solidFill>
              <a:schemeClr val="accent2">
                <a:alpha val="80000"/>
              </a:schemeClr>
            </a:solidFill>
            <a:ln w="127000" cmpd="sng">
              <a:noFill/>
            </a:ln>
            <a:effectLst/>
          </c:spPr>
          <c:invertIfNegative val="0"/>
          <c:dPt>
            <c:idx val="1"/>
            <c:invertIfNegative val="0"/>
            <c:bubble3D val="0"/>
            <c:spPr>
              <a:solidFill>
                <a:srgbClr val="8A0021"/>
              </a:solidFill>
              <a:ln w="127000" cmpd="sng">
                <a:noFill/>
              </a:ln>
              <a:effectLst/>
            </c:spPr>
            <c:extLst>
              <c:ext xmlns:c16="http://schemas.microsoft.com/office/drawing/2014/chart" uri="{C3380CC4-5D6E-409C-BE32-E72D297353CC}">
                <c16:uniqueId val="{00000002-0433-9749-B03E-CF437AC25C9F}"/>
              </c:ext>
            </c:extLst>
          </c:dPt>
          <c:dLbls>
            <c:dLbl>
              <c:idx val="0"/>
              <c:tx>
                <c:rich>
                  <a:bodyPr/>
                  <a:lstStyle/>
                  <a:p>
                    <a:fld id="{793D8AA4-29E3-435E-9223-02B2F88790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433-9749-B03E-CF437AC25C9F}"/>
                </c:ext>
              </c:extLst>
            </c:dLbl>
            <c:dLbl>
              <c:idx val="1"/>
              <c:tx>
                <c:rich>
                  <a:bodyPr/>
                  <a:lstStyle/>
                  <a:p>
                    <a:fld id="{12A8A500-46CC-42E2-8979-893CD29EE67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433-9749-B03E-CF437AC25C9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accent3">
                        <a:lumMod val="60000"/>
                        <a:lumOff val="40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Sheet1!$B$1:$C$1</c:f>
              <c:strCache>
                <c:ptCount val="2"/>
                <c:pt idx="0">
                  <c:v>Airline CX Laggards</c:v>
                </c:pt>
                <c:pt idx="1">
                  <c:v>Airline CX Leaders</c:v>
                </c:pt>
              </c:strCache>
            </c:strRef>
          </c:cat>
          <c:val>
            <c:numRef>
              <c:f>Sheet1!$B$2:$C$2</c:f>
              <c:numCache>
                <c:formatCode>General</c:formatCode>
                <c:ptCount val="2"/>
                <c:pt idx="0">
                  <c:v>33.700000000000003</c:v>
                </c:pt>
                <c:pt idx="1">
                  <c:v>191.6</c:v>
                </c:pt>
              </c:numCache>
            </c:numRef>
          </c:val>
          <c:extLst>
            <c:ext xmlns:c15="http://schemas.microsoft.com/office/drawing/2012/chart" uri="{02D57815-91ED-43cb-92C2-25804820EDAC}">
              <c15:datalabelsRange>
                <c15:f>Sheet1!$B$9:$C$9</c15:f>
                <c15:dlblRangeCache>
                  <c:ptCount val="2"/>
                  <c:pt idx="0">
                    <c:v>33.70%</c:v>
                  </c:pt>
                  <c:pt idx="1">
                    <c:v>191.60%</c:v>
                  </c:pt>
                </c15:dlblRangeCache>
              </c15:datalabelsRange>
            </c:ext>
            <c:ext xmlns:c16="http://schemas.microsoft.com/office/drawing/2014/chart" uri="{C3380CC4-5D6E-409C-BE32-E72D297353CC}">
              <c16:uniqueId val="{00000000-6D77-E742-92DE-44170B0013FF}"/>
            </c:ext>
          </c:extLst>
        </c:ser>
        <c:dLbls>
          <c:showLegendKey val="0"/>
          <c:showVal val="0"/>
          <c:showCatName val="0"/>
          <c:showSerName val="0"/>
          <c:showPercent val="0"/>
          <c:showBubbleSize val="0"/>
        </c:dLbls>
        <c:gapWidth val="64"/>
        <c:overlap val="-6"/>
        <c:axId val="488861263"/>
        <c:axId val="1655570384"/>
      </c:barChart>
      <c:catAx>
        <c:axId val="48886126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97" b="0" i="0" u="none" strike="noStrike" kern="1200" baseline="0">
                <a:solidFill>
                  <a:schemeClr val="accent1">
                    <a:lumMod val="75000"/>
                    <a:lumOff val="25000"/>
                  </a:schemeClr>
                </a:solidFill>
                <a:latin typeface="+mn-lt"/>
                <a:ea typeface="+mn-ea"/>
                <a:cs typeface="+mn-cs"/>
              </a:defRPr>
            </a:pPr>
            <a:endParaRPr lang="en-US"/>
          </a:p>
        </c:txPr>
        <c:crossAx val="1655570384"/>
        <c:crosses val="autoZero"/>
        <c:auto val="1"/>
        <c:lblAlgn val="ctr"/>
        <c:lblOffset val="100"/>
        <c:noMultiLvlLbl val="0"/>
      </c:catAx>
      <c:valAx>
        <c:axId val="16555703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488861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5400">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3EFB23-76ED-1245-BB85-80F1F01683AD}" type="doc">
      <dgm:prSet loTypeId="urn:microsoft.com/office/officeart/2005/8/layout/lProcess3" loCatId="process" qsTypeId="urn:microsoft.com/office/officeart/2005/8/quickstyle/simple1" qsCatId="simple" csTypeId="urn:microsoft.com/office/officeart/2005/8/colors/accent2_2" csCatId="accent2" phldr="1"/>
      <dgm:spPr/>
      <dgm:t>
        <a:bodyPr/>
        <a:lstStyle/>
        <a:p>
          <a:endParaRPr lang="en-US"/>
        </a:p>
      </dgm:t>
    </dgm:pt>
    <dgm:pt modelId="{BEA90283-8FFF-9146-8876-3E2F6F0171EB}">
      <dgm:prSet phldrT="[Text]" phldr="0"/>
      <dgm:spPr/>
      <dgm:t>
        <a:bodyPr/>
        <a:lstStyle/>
        <a:p>
          <a:pPr rtl="0"/>
          <a:r>
            <a:rPr lang="en-US">
              <a:latin typeface="+mn-lt"/>
            </a:rPr>
            <a:t>Background</a:t>
          </a:r>
        </a:p>
      </dgm:t>
    </dgm:pt>
    <dgm:pt modelId="{6458E9DC-2958-804C-BF4E-A126F34F685D}" type="parTrans" cxnId="{A7129177-BE33-2846-9FCC-910A143B72A8}">
      <dgm:prSet/>
      <dgm:spPr/>
      <dgm:t>
        <a:bodyPr/>
        <a:lstStyle/>
        <a:p>
          <a:endParaRPr lang="en-US">
            <a:latin typeface="+mn-lt"/>
          </a:endParaRPr>
        </a:p>
      </dgm:t>
    </dgm:pt>
    <dgm:pt modelId="{35B4197D-7642-B846-9F7C-F570C23BEEED}" type="sibTrans" cxnId="{A7129177-BE33-2846-9FCC-910A143B72A8}">
      <dgm:prSet/>
      <dgm:spPr/>
      <dgm:t>
        <a:bodyPr/>
        <a:lstStyle/>
        <a:p>
          <a:endParaRPr lang="en-US">
            <a:latin typeface="+mn-lt"/>
          </a:endParaRPr>
        </a:p>
      </dgm:t>
    </dgm:pt>
    <dgm:pt modelId="{D9B42241-0738-2A4A-917A-CFD56F536828}">
      <dgm:prSet phldrT="[Text]" custT="1"/>
      <dgm:spPr/>
      <dgm:t>
        <a:bodyPr/>
        <a:lstStyle/>
        <a:p>
          <a:pPr algn="ctr" rtl="0"/>
          <a:r>
            <a:rPr lang="en-US" sz="1300" b="1">
              <a:solidFill>
                <a:schemeClr val="accent1"/>
              </a:solidFill>
              <a:latin typeface="+mn-lt"/>
              <a:ea typeface="Microsoft YaHei"/>
            </a:rPr>
            <a:t> Business Problem</a:t>
          </a:r>
        </a:p>
      </dgm:t>
    </dgm:pt>
    <dgm:pt modelId="{61C9F8B8-36D9-464A-B49D-D620D3C87E61}" type="parTrans" cxnId="{59E0549A-7AE2-7643-90DE-3257323B0BC6}">
      <dgm:prSet/>
      <dgm:spPr/>
      <dgm:t>
        <a:bodyPr/>
        <a:lstStyle/>
        <a:p>
          <a:endParaRPr lang="en-US">
            <a:latin typeface="+mn-lt"/>
          </a:endParaRPr>
        </a:p>
      </dgm:t>
    </dgm:pt>
    <dgm:pt modelId="{6F8F3E39-2844-BD47-895B-28C64A541BB3}" type="sibTrans" cxnId="{59E0549A-7AE2-7643-90DE-3257323B0BC6}">
      <dgm:prSet/>
      <dgm:spPr/>
      <dgm:t>
        <a:bodyPr/>
        <a:lstStyle/>
        <a:p>
          <a:endParaRPr lang="en-US">
            <a:latin typeface="+mn-lt"/>
          </a:endParaRPr>
        </a:p>
      </dgm:t>
    </dgm:pt>
    <dgm:pt modelId="{29EF3A5B-BC81-864C-87C4-F57C4F8900AC}">
      <dgm:prSet phldrT="[Text]" custT="1"/>
      <dgm:spPr/>
      <dgm:t>
        <a:bodyPr/>
        <a:lstStyle/>
        <a:p>
          <a:pPr algn="ctr" rtl="0"/>
          <a:r>
            <a:rPr lang="en-US" sz="1300" b="1">
              <a:solidFill>
                <a:schemeClr val="accent1"/>
              </a:solidFill>
              <a:latin typeface="+mn-lt"/>
              <a:ea typeface="Microsoft YaHei"/>
            </a:rPr>
            <a:t> Source Data</a:t>
          </a:r>
        </a:p>
      </dgm:t>
    </dgm:pt>
    <dgm:pt modelId="{56B28773-5D5B-1C44-847E-49B8235CC53D}" type="parTrans" cxnId="{CD0618C1-A4BC-7544-AA25-AEC6B43AF32D}">
      <dgm:prSet/>
      <dgm:spPr/>
      <dgm:t>
        <a:bodyPr/>
        <a:lstStyle/>
        <a:p>
          <a:endParaRPr lang="en-US">
            <a:latin typeface="+mn-lt"/>
          </a:endParaRPr>
        </a:p>
      </dgm:t>
    </dgm:pt>
    <dgm:pt modelId="{699B7423-74B6-B149-BDD8-0187F5B488D2}" type="sibTrans" cxnId="{CD0618C1-A4BC-7544-AA25-AEC6B43AF32D}">
      <dgm:prSet/>
      <dgm:spPr/>
      <dgm:t>
        <a:bodyPr/>
        <a:lstStyle/>
        <a:p>
          <a:endParaRPr lang="en-US">
            <a:latin typeface="+mn-lt"/>
          </a:endParaRPr>
        </a:p>
      </dgm:t>
    </dgm:pt>
    <dgm:pt modelId="{030595A9-38AA-F84E-BA92-70168E4DC22C}">
      <dgm:prSet phldrT="[Text]" phldr="0"/>
      <dgm:spPr/>
      <dgm:t>
        <a:bodyPr/>
        <a:lstStyle/>
        <a:p>
          <a:pPr rtl="0"/>
          <a:r>
            <a:rPr lang="en-US">
              <a:latin typeface="+mn-lt"/>
            </a:rPr>
            <a:t> Data Exploration </a:t>
          </a:r>
        </a:p>
      </dgm:t>
    </dgm:pt>
    <dgm:pt modelId="{9D674FAA-0B14-1E45-B778-819FA755201D}" type="parTrans" cxnId="{73E98131-26BA-1E4D-9352-D6A759DEC295}">
      <dgm:prSet/>
      <dgm:spPr/>
      <dgm:t>
        <a:bodyPr/>
        <a:lstStyle/>
        <a:p>
          <a:endParaRPr lang="en-US">
            <a:latin typeface="+mn-lt"/>
          </a:endParaRPr>
        </a:p>
      </dgm:t>
    </dgm:pt>
    <dgm:pt modelId="{2A516A53-5FF6-7849-833B-315968965160}" type="sibTrans" cxnId="{73E98131-26BA-1E4D-9352-D6A759DEC295}">
      <dgm:prSet/>
      <dgm:spPr/>
      <dgm:t>
        <a:bodyPr/>
        <a:lstStyle/>
        <a:p>
          <a:endParaRPr lang="en-US">
            <a:latin typeface="+mn-lt"/>
          </a:endParaRPr>
        </a:p>
      </dgm:t>
    </dgm:pt>
    <dgm:pt modelId="{A39692BA-86E0-3243-91C4-CF912A064ACD}">
      <dgm:prSet phldrT="[Text]" custT="1"/>
      <dgm:spPr/>
      <dgm:t>
        <a:bodyPr/>
        <a:lstStyle/>
        <a:p>
          <a:pPr algn="ctr" rtl="0"/>
          <a:r>
            <a:rPr lang="en-US" sz="1300" b="1">
              <a:solidFill>
                <a:schemeClr val="accent1"/>
              </a:solidFill>
              <a:latin typeface="+mn-lt"/>
              <a:ea typeface="Microsoft YaHei"/>
            </a:rPr>
            <a:t> Explanatory Data Analysis w/ clustering</a:t>
          </a:r>
        </a:p>
      </dgm:t>
    </dgm:pt>
    <dgm:pt modelId="{81C55F48-3B2D-3248-BF70-EEE68D82780B}" type="parTrans" cxnId="{DC7554E3-EEDA-7C4A-BF62-38204C4480B5}">
      <dgm:prSet/>
      <dgm:spPr/>
      <dgm:t>
        <a:bodyPr/>
        <a:lstStyle/>
        <a:p>
          <a:endParaRPr lang="en-US">
            <a:latin typeface="+mn-lt"/>
          </a:endParaRPr>
        </a:p>
      </dgm:t>
    </dgm:pt>
    <dgm:pt modelId="{F5093573-3095-BA49-B988-800C6FDF53CA}" type="sibTrans" cxnId="{DC7554E3-EEDA-7C4A-BF62-38204C4480B5}">
      <dgm:prSet/>
      <dgm:spPr/>
      <dgm:t>
        <a:bodyPr/>
        <a:lstStyle/>
        <a:p>
          <a:endParaRPr lang="en-US">
            <a:latin typeface="+mn-lt"/>
          </a:endParaRPr>
        </a:p>
      </dgm:t>
    </dgm:pt>
    <dgm:pt modelId="{35E5E503-84B5-7740-BE86-E3FE4CB589F5}">
      <dgm:prSet phldrT="[Text]" custT="1"/>
      <dgm:spPr/>
      <dgm:t>
        <a:bodyPr/>
        <a:lstStyle/>
        <a:p>
          <a:pPr algn="ctr" rtl="0"/>
          <a:r>
            <a:rPr lang="en-US" sz="1300" b="1">
              <a:solidFill>
                <a:schemeClr val="accent1"/>
              </a:solidFill>
              <a:latin typeface="+mn-lt"/>
              <a:ea typeface="Microsoft YaHei"/>
            </a:rPr>
            <a:t> Data Cleaning </a:t>
          </a:r>
        </a:p>
      </dgm:t>
    </dgm:pt>
    <dgm:pt modelId="{574F588A-3D44-5047-B6C4-DB5EFD66A7CD}" type="parTrans" cxnId="{AFBBEC9C-0CA3-B945-9B44-2858DA3211A0}">
      <dgm:prSet/>
      <dgm:spPr/>
      <dgm:t>
        <a:bodyPr/>
        <a:lstStyle/>
        <a:p>
          <a:endParaRPr lang="en-US">
            <a:latin typeface="+mn-lt"/>
          </a:endParaRPr>
        </a:p>
      </dgm:t>
    </dgm:pt>
    <dgm:pt modelId="{0A569264-3993-FE44-9320-154E63963D81}" type="sibTrans" cxnId="{AFBBEC9C-0CA3-B945-9B44-2858DA3211A0}">
      <dgm:prSet/>
      <dgm:spPr/>
      <dgm:t>
        <a:bodyPr/>
        <a:lstStyle/>
        <a:p>
          <a:endParaRPr lang="en-US">
            <a:latin typeface="+mn-lt"/>
          </a:endParaRPr>
        </a:p>
      </dgm:t>
    </dgm:pt>
    <dgm:pt modelId="{098E7360-390A-D746-9333-27AA5E9D50C2}">
      <dgm:prSet phldrT="[Text]" custT="1"/>
      <dgm:spPr/>
      <dgm:t>
        <a:bodyPr/>
        <a:lstStyle/>
        <a:p>
          <a:pPr algn="ctr" rtl="0"/>
          <a:r>
            <a:rPr lang="en-US" sz="1300" b="1">
              <a:solidFill>
                <a:schemeClr val="accent1"/>
              </a:solidFill>
              <a:latin typeface="+mn-lt"/>
              <a:ea typeface="Microsoft YaHei"/>
            </a:rPr>
            <a:t> Feature Mining</a:t>
          </a:r>
        </a:p>
      </dgm:t>
    </dgm:pt>
    <dgm:pt modelId="{769C4380-3D58-CC4E-BD7F-2F27333DDDDB}" type="parTrans" cxnId="{4417AB95-2634-C94A-BCCE-63B949E9FB00}">
      <dgm:prSet/>
      <dgm:spPr/>
      <dgm:t>
        <a:bodyPr/>
        <a:lstStyle/>
        <a:p>
          <a:endParaRPr lang="en-US">
            <a:latin typeface="+mn-lt"/>
          </a:endParaRPr>
        </a:p>
      </dgm:t>
    </dgm:pt>
    <dgm:pt modelId="{7CE977C0-F369-9144-98A0-9CA9B6161EAC}" type="sibTrans" cxnId="{4417AB95-2634-C94A-BCCE-63B949E9FB00}">
      <dgm:prSet/>
      <dgm:spPr/>
      <dgm:t>
        <a:bodyPr/>
        <a:lstStyle/>
        <a:p>
          <a:endParaRPr lang="en-US">
            <a:latin typeface="+mn-lt"/>
          </a:endParaRPr>
        </a:p>
      </dgm:t>
    </dgm:pt>
    <dgm:pt modelId="{DBF04906-0122-E04F-8688-42A80B6C7EB4}">
      <dgm:prSet phldrT="[Text]" phldr="0"/>
      <dgm:spPr/>
      <dgm:t>
        <a:bodyPr/>
        <a:lstStyle/>
        <a:p>
          <a:pPr rtl="0"/>
          <a:r>
            <a:rPr lang="en-US">
              <a:latin typeface="+mn-lt"/>
            </a:rPr>
            <a:t>Models</a:t>
          </a:r>
        </a:p>
      </dgm:t>
    </dgm:pt>
    <dgm:pt modelId="{4AF91A9C-5240-0C48-8AF8-30E6481C3211}" type="parTrans" cxnId="{2DAE9D3D-4386-4649-9C71-0911A0D5203B}">
      <dgm:prSet/>
      <dgm:spPr/>
      <dgm:t>
        <a:bodyPr/>
        <a:lstStyle/>
        <a:p>
          <a:endParaRPr lang="en-US">
            <a:latin typeface="+mn-lt"/>
          </a:endParaRPr>
        </a:p>
      </dgm:t>
    </dgm:pt>
    <dgm:pt modelId="{03867F49-53B1-D247-83DC-47731F43CE09}" type="sibTrans" cxnId="{2DAE9D3D-4386-4649-9C71-0911A0D5203B}">
      <dgm:prSet/>
      <dgm:spPr/>
      <dgm:t>
        <a:bodyPr/>
        <a:lstStyle/>
        <a:p>
          <a:endParaRPr lang="en-US">
            <a:latin typeface="+mn-lt"/>
          </a:endParaRPr>
        </a:p>
      </dgm:t>
    </dgm:pt>
    <dgm:pt modelId="{08917D93-B316-3D47-91E5-BD461D66F179}">
      <dgm:prSet phldrT="[Text]" custT="1"/>
      <dgm:spPr/>
      <dgm:t>
        <a:bodyPr/>
        <a:lstStyle/>
        <a:p>
          <a:pPr algn="ctr" rtl="0"/>
          <a:r>
            <a:rPr lang="en-US" altLang="zh-CN" sz="1300" b="1">
              <a:solidFill>
                <a:schemeClr val="accent1"/>
              </a:solidFill>
              <a:latin typeface="+mn-lt"/>
              <a:ea typeface="Microsoft YaHei"/>
            </a:rPr>
            <a:t> Model Selection</a:t>
          </a:r>
        </a:p>
      </dgm:t>
    </dgm:pt>
    <dgm:pt modelId="{572CC4E9-FC5F-EB46-94F0-6C23751AF0D5}" type="parTrans" cxnId="{D6E767A8-8DBB-7540-82AA-590323BD24C8}">
      <dgm:prSet/>
      <dgm:spPr/>
      <dgm:t>
        <a:bodyPr/>
        <a:lstStyle/>
        <a:p>
          <a:endParaRPr lang="en-US">
            <a:latin typeface="+mn-lt"/>
          </a:endParaRPr>
        </a:p>
      </dgm:t>
    </dgm:pt>
    <dgm:pt modelId="{B0BAB256-D8B5-BB4D-872F-307E6E35310C}" type="sibTrans" cxnId="{D6E767A8-8DBB-7540-82AA-590323BD24C8}">
      <dgm:prSet/>
      <dgm:spPr/>
      <dgm:t>
        <a:bodyPr/>
        <a:lstStyle/>
        <a:p>
          <a:endParaRPr lang="en-US">
            <a:latin typeface="+mn-lt"/>
          </a:endParaRPr>
        </a:p>
      </dgm:t>
    </dgm:pt>
    <dgm:pt modelId="{1657FB15-3B4B-0844-863D-8BFE1916B0CE}">
      <dgm:prSet custT="1"/>
      <dgm:spPr/>
      <dgm:t>
        <a:bodyPr/>
        <a:lstStyle/>
        <a:p>
          <a:pPr algn="ctr" rtl="0"/>
          <a:r>
            <a:rPr lang="en-US" sz="1300" b="1">
              <a:solidFill>
                <a:schemeClr val="accent1"/>
              </a:solidFill>
              <a:latin typeface="+mn-lt"/>
              <a:ea typeface="Microsoft YaHei"/>
            </a:rPr>
            <a:t>Interpretation</a:t>
          </a:r>
        </a:p>
      </dgm:t>
    </dgm:pt>
    <dgm:pt modelId="{070DE22C-C951-3D44-A0C1-D122169A2486}" type="parTrans" cxnId="{74EE2C74-0D50-3E4A-BC7E-E102F56C0C50}">
      <dgm:prSet/>
      <dgm:spPr/>
      <dgm:t>
        <a:bodyPr/>
        <a:lstStyle/>
        <a:p>
          <a:endParaRPr lang="en-US">
            <a:latin typeface="+mn-lt"/>
          </a:endParaRPr>
        </a:p>
      </dgm:t>
    </dgm:pt>
    <dgm:pt modelId="{0C647FD3-AB3A-DC40-9878-1AD5348AB41C}" type="sibTrans" cxnId="{74EE2C74-0D50-3E4A-BC7E-E102F56C0C50}">
      <dgm:prSet/>
      <dgm:spPr/>
      <dgm:t>
        <a:bodyPr/>
        <a:lstStyle/>
        <a:p>
          <a:endParaRPr lang="en-US">
            <a:latin typeface="+mn-lt"/>
          </a:endParaRPr>
        </a:p>
      </dgm:t>
    </dgm:pt>
    <dgm:pt modelId="{E5D2B966-FFE4-4E1A-B73A-7DC00B37541B}">
      <dgm:prSet phldr="0"/>
      <dgm:spPr/>
      <dgm:t>
        <a:bodyPr/>
        <a:lstStyle/>
        <a:p>
          <a:pPr rtl="0"/>
          <a:r>
            <a:rPr lang="en-US">
              <a:latin typeface="+mn-lt"/>
            </a:rPr>
            <a:t> Summary</a:t>
          </a:r>
        </a:p>
      </dgm:t>
    </dgm:pt>
    <dgm:pt modelId="{EBF7CB51-25C0-4812-87F4-8012313142E3}" type="parTrans" cxnId="{63A3C39A-FF03-4695-8987-1FD6D58834B9}">
      <dgm:prSet/>
      <dgm:spPr/>
      <dgm:t>
        <a:bodyPr/>
        <a:lstStyle/>
        <a:p>
          <a:endParaRPr lang="en-US">
            <a:latin typeface="+mn-lt"/>
          </a:endParaRPr>
        </a:p>
      </dgm:t>
    </dgm:pt>
    <dgm:pt modelId="{D3DAAF86-169F-430C-A596-786337C94510}" type="sibTrans" cxnId="{63A3C39A-FF03-4695-8987-1FD6D58834B9}">
      <dgm:prSet/>
      <dgm:spPr/>
      <dgm:t>
        <a:bodyPr/>
        <a:lstStyle/>
        <a:p>
          <a:endParaRPr lang="en-US">
            <a:latin typeface="+mn-lt"/>
          </a:endParaRPr>
        </a:p>
      </dgm:t>
    </dgm:pt>
    <dgm:pt modelId="{75C927FE-F82F-4945-8207-870BA969A1FB}">
      <dgm:prSet custT="1"/>
      <dgm:spPr/>
      <dgm:t>
        <a:bodyPr/>
        <a:lstStyle/>
        <a:p>
          <a:pPr algn="ctr" rtl="0"/>
          <a:r>
            <a:rPr lang="en-US" sz="1300" b="1">
              <a:solidFill>
                <a:schemeClr val="accent1"/>
              </a:solidFill>
              <a:latin typeface="+mn-lt"/>
              <a:ea typeface="Microsoft YaHei"/>
            </a:rPr>
            <a:t> Model Evaluation</a:t>
          </a:r>
        </a:p>
      </dgm:t>
    </dgm:pt>
    <dgm:pt modelId="{14988144-E260-4481-8A59-AA26BB81E16B}" type="parTrans" cxnId="{3500D0C6-B0AF-BE48-811F-889AB9F44F41}">
      <dgm:prSet/>
      <dgm:spPr/>
      <dgm:t>
        <a:bodyPr/>
        <a:lstStyle/>
        <a:p>
          <a:endParaRPr lang="en-US">
            <a:latin typeface="+mn-lt"/>
          </a:endParaRPr>
        </a:p>
      </dgm:t>
    </dgm:pt>
    <dgm:pt modelId="{1A0E24D8-646E-44BA-B70B-52D042A72189}" type="sibTrans" cxnId="{3500D0C6-B0AF-BE48-811F-889AB9F44F41}">
      <dgm:prSet/>
      <dgm:spPr/>
      <dgm:t>
        <a:bodyPr/>
        <a:lstStyle/>
        <a:p>
          <a:endParaRPr lang="en-US">
            <a:latin typeface="+mn-lt"/>
          </a:endParaRPr>
        </a:p>
      </dgm:t>
    </dgm:pt>
    <dgm:pt modelId="{B150010D-5218-47D1-95A8-65BBEA97FB8E}">
      <dgm:prSet phldr="0" custT="1"/>
      <dgm:spPr/>
      <dgm:t>
        <a:bodyPr/>
        <a:lstStyle/>
        <a:p>
          <a:pPr algn="ctr" rtl="0"/>
          <a:r>
            <a:rPr lang="en-US" sz="1300" b="1">
              <a:solidFill>
                <a:schemeClr val="accent1"/>
              </a:solidFill>
              <a:latin typeface="+mn-lt"/>
              <a:ea typeface="Microsoft YaHei"/>
            </a:rPr>
            <a:t>Recommendation</a:t>
          </a:r>
        </a:p>
      </dgm:t>
    </dgm:pt>
    <dgm:pt modelId="{E3BD2393-4476-4C7F-A887-CAFE3975229F}" type="parTrans" cxnId="{3F43002E-803B-7848-B6DD-A608798B69EF}">
      <dgm:prSet/>
      <dgm:spPr/>
      <dgm:t>
        <a:bodyPr/>
        <a:lstStyle/>
        <a:p>
          <a:endParaRPr lang="en-US">
            <a:latin typeface="+mn-lt"/>
          </a:endParaRPr>
        </a:p>
      </dgm:t>
    </dgm:pt>
    <dgm:pt modelId="{A8105491-5EF8-4586-B98A-7D5DFF3F36C9}" type="sibTrans" cxnId="{3F43002E-803B-7848-B6DD-A608798B69EF}">
      <dgm:prSet/>
      <dgm:spPr/>
      <dgm:t>
        <a:bodyPr/>
        <a:lstStyle/>
        <a:p>
          <a:endParaRPr lang="en-US">
            <a:latin typeface="+mn-lt"/>
          </a:endParaRPr>
        </a:p>
      </dgm:t>
    </dgm:pt>
    <dgm:pt modelId="{588E1536-7EDE-4BC8-8261-28C1D130B332}" type="pres">
      <dgm:prSet presAssocID="{4F3EFB23-76ED-1245-BB85-80F1F01683AD}" presName="Name0" presStyleCnt="0">
        <dgm:presLayoutVars>
          <dgm:chPref val="3"/>
          <dgm:dir/>
          <dgm:animLvl val="lvl"/>
          <dgm:resizeHandles/>
        </dgm:presLayoutVars>
      </dgm:prSet>
      <dgm:spPr/>
    </dgm:pt>
    <dgm:pt modelId="{67C61D72-2BAB-4BC4-B060-91FB29B5659C}" type="pres">
      <dgm:prSet presAssocID="{BEA90283-8FFF-9146-8876-3E2F6F0171EB}" presName="horFlow" presStyleCnt="0"/>
      <dgm:spPr/>
    </dgm:pt>
    <dgm:pt modelId="{AA305135-64CE-4395-9E02-06BBDE673860}" type="pres">
      <dgm:prSet presAssocID="{BEA90283-8FFF-9146-8876-3E2F6F0171EB}" presName="bigChev" presStyleLbl="node1" presStyleIdx="0" presStyleCnt="4"/>
      <dgm:spPr/>
    </dgm:pt>
    <dgm:pt modelId="{7D1D838C-5CD7-418D-9E48-08AA21B34971}" type="pres">
      <dgm:prSet presAssocID="{61C9F8B8-36D9-464A-B49D-D620D3C87E61}" presName="parTrans" presStyleCnt="0"/>
      <dgm:spPr/>
    </dgm:pt>
    <dgm:pt modelId="{7A767CA1-4942-4A71-83DF-646B99AA6383}" type="pres">
      <dgm:prSet presAssocID="{D9B42241-0738-2A4A-917A-CFD56F536828}" presName="node" presStyleLbl="alignAccFollowNode1" presStyleIdx="0" presStyleCnt="9">
        <dgm:presLayoutVars>
          <dgm:bulletEnabled val="1"/>
        </dgm:presLayoutVars>
      </dgm:prSet>
      <dgm:spPr/>
    </dgm:pt>
    <dgm:pt modelId="{6B6BA049-5A1A-49C4-89FE-16C2E185C5D2}" type="pres">
      <dgm:prSet presAssocID="{6F8F3E39-2844-BD47-895B-28C64A541BB3}" presName="sibTrans" presStyleCnt="0"/>
      <dgm:spPr/>
    </dgm:pt>
    <dgm:pt modelId="{736B9BFB-AC02-4453-93D5-58EA53E206FB}" type="pres">
      <dgm:prSet presAssocID="{29EF3A5B-BC81-864C-87C4-F57C4F8900AC}" presName="node" presStyleLbl="alignAccFollowNode1" presStyleIdx="1" presStyleCnt="9">
        <dgm:presLayoutVars>
          <dgm:bulletEnabled val="1"/>
        </dgm:presLayoutVars>
      </dgm:prSet>
      <dgm:spPr/>
    </dgm:pt>
    <dgm:pt modelId="{325C1C46-9A13-45BA-A6D4-0A4543AE84DB}" type="pres">
      <dgm:prSet presAssocID="{BEA90283-8FFF-9146-8876-3E2F6F0171EB}" presName="vSp" presStyleCnt="0"/>
      <dgm:spPr/>
    </dgm:pt>
    <dgm:pt modelId="{7AB4A7F4-FECA-4B97-9971-FF7CCD259CD8}" type="pres">
      <dgm:prSet presAssocID="{030595A9-38AA-F84E-BA92-70168E4DC22C}" presName="horFlow" presStyleCnt="0"/>
      <dgm:spPr/>
    </dgm:pt>
    <dgm:pt modelId="{C96CA2C8-F1CF-487C-B3F5-7DC5E42F9AE3}" type="pres">
      <dgm:prSet presAssocID="{030595A9-38AA-F84E-BA92-70168E4DC22C}" presName="bigChev" presStyleLbl="node1" presStyleIdx="1" presStyleCnt="4"/>
      <dgm:spPr/>
    </dgm:pt>
    <dgm:pt modelId="{5EB4BA55-E875-4B08-9AC6-A2276E75742F}" type="pres">
      <dgm:prSet presAssocID="{81C55F48-3B2D-3248-BF70-EEE68D82780B}" presName="parTrans" presStyleCnt="0"/>
      <dgm:spPr/>
    </dgm:pt>
    <dgm:pt modelId="{12059071-E4A4-43F7-8DC0-356D0DDB24AA}" type="pres">
      <dgm:prSet presAssocID="{A39692BA-86E0-3243-91C4-CF912A064ACD}" presName="node" presStyleLbl="alignAccFollowNode1" presStyleIdx="2" presStyleCnt="9">
        <dgm:presLayoutVars>
          <dgm:bulletEnabled val="1"/>
        </dgm:presLayoutVars>
      </dgm:prSet>
      <dgm:spPr/>
    </dgm:pt>
    <dgm:pt modelId="{07E1B6BA-2560-4241-8D17-F1D5B4962244}" type="pres">
      <dgm:prSet presAssocID="{F5093573-3095-BA49-B988-800C6FDF53CA}" presName="sibTrans" presStyleCnt="0"/>
      <dgm:spPr/>
    </dgm:pt>
    <dgm:pt modelId="{09A6755D-358C-4E23-9B76-D05C57DA5DA0}" type="pres">
      <dgm:prSet presAssocID="{35E5E503-84B5-7740-BE86-E3FE4CB589F5}" presName="node" presStyleLbl="alignAccFollowNode1" presStyleIdx="3" presStyleCnt="9">
        <dgm:presLayoutVars>
          <dgm:bulletEnabled val="1"/>
        </dgm:presLayoutVars>
      </dgm:prSet>
      <dgm:spPr/>
    </dgm:pt>
    <dgm:pt modelId="{17994714-F48D-41C0-9D09-44CBB8108837}" type="pres">
      <dgm:prSet presAssocID="{0A569264-3993-FE44-9320-154E63963D81}" presName="sibTrans" presStyleCnt="0"/>
      <dgm:spPr/>
    </dgm:pt>
    <dgm:pt modelId="{F3C22B7D-3E6E-4538-B56D-BD306DAA265B}" type="pres">
      <dgm:prSet presAssocID="{098E7360-390A-D746-9333-27AA5E9D50C2}" presName="node" presStyleLbl="alignAccFollowNode1" presStyleIdx="4" presStyleCnt="9">
        <dgm:presLayoutVars>
          <dgm:bulletEnabled val="1"/>
        </dgm:presLayoutVars>
      </dgm:prSet>
      <dgm:spPr/>
    </dgm:pt>
    <dgm:pt modelId="{FA07270D-035C-4169-ABE7-F0307D48D293}" type="pres">
      <dgm:prSet presAssocID="{030595A9-38AA-F84E-BA92-70168E4DC22C}" presName="vSp" presStyleCnt="0"/>
      <dgm:spPr/>
    </dgm:pt>
    <dgm:pt modelId="{43BB39C1-97EA-4CE0-B57A-DF89A20DC68A}" type="pres">
      <dgm:prSet presAssocID="{DBF04906-0122-E04F-8688-42A80B6C7EB4}" presName="horFlow" presStyleCnt="0"/>
      <dgm:spPr/>
    </dgm:pt>
    <dgm:pt modelId="{FE07B44A-7AB8-4E08-B2FE-1FB35D801A18}" type="pres">
      <dgm:prSet presAssocID="{DBF04906-0122-E04F-8688-42A80B6C7EB4}" presName="bigChev" presStyleLbl="node1" presStyleIdx="2" presStyleCnt="4"/>
      <dgm:spPr/>
    </dgm:pt>
    <dgm:pt modelId="{C4DE2FCA-0F11-4F66-9B23-1802D18D8009}" type="pres">
      <dgm:prSet presAssocID="{572CC4E9-FC5F-EB46-94F0-6C23751AF0D5}" presName="parTrans" presStyleCnt="0"/>
      <dgm:spPr/>
    </dgm:pt>
    <dgm:pt modelId="{4E3D7890-BEE4-4AC7-9C14-FF97D79C43C6}" type="pres">
      <dgm:prSet presAssocID="{08917D93-B316-3D47-91E5-BD461D66F179}" presName="node" presStyleLbl="alignAccFollowNode1" presStyleIdx="5" presStyleCnt="9">
        <dgm:presLayoutVars>
          <dgm:bulletEnabled val="1"/>
        </dgm:presLayoutVars>
      </dgm:prSet>
      <dgm:spPr/>
    </dgm:pt>
    <dgm:pt modelId="{2CE5A655-BEBC-475B-9915-C44CDAE3C259}" type="pres">
      <dgm:prSet presAssocID="{B0BAB256-D8B5-BB4D-872F-307E6E35310C}" presName="sibTrans" presStyleCnt="0"/>
      <dgm:spPr/>
    </dgm:pt>
    <dgm:pt modelId="{B38D3DBF-AF72-4E04-A808-932055891129}" type="pres">
      <dgm:prSet presAssocID="{75C927FE-F82F-4945-8207-870BA969A1FB}" presName="node" presStyleLbl="alignAccFollowNode1" presStyleIdx="6" presStyleCnt="9">
        <dgm:presLayoutVars>
          <dgm:bulletEnabled val="1"/>
        </dgm:presLayoutVars>
      </dgm:prSet>
      <dgm:spPr/>
    </dgm:pt>
    <dgm:pt modelId="{EA1A7469-C4B4-4F51-B6F3-E105BB647136}" type="pres">
      <dgm:prSet presAssocID="{DBF04906-0122-E04F-8688-42A80B6C7EB4}" presName="vSp" presStyleCnt="0"/>
      <dgm:spPr/>
    </dgm:pt>
    <dgm:pt modelId="{1B06FC8F-6FF4-4666-8482-D3E66E15FE3C}" type="pres">
      <dgm:prSet presAssocID="{E5D2B966-FFE4-4E1A-B73A-7DC00B37541B}" presName="horFlow" presStyleCnt="0"/>
      <dgm:spPr/>
    </dgm:pt>
    <dgm:pt modelId="{E7C20145-B45D-4D2F-98AC-7596988001AD}" type="pres">
      <dgm:prSet presAssocID="{E5D2B966-FFE4-4E1A-B73A-7DC00B37541B}" presName="bigChev" presStyleLbl="node1" presStyleIdx="3" presStyleCnt="4"/>
      <dgm:spPr/>
    </dgm:pt>
    <dgm:pt modelId="{8D47D39E-1264-41B0-93F2-6852C47FA44E}" type="pres">
      <dgm:prSet presAssocID="{070DE22C-C951-3D44-A0C1-D122169A2486}" presName="parTrans" presStyleCnt="0"/>
      <dgm:spPr/>
    </dgm:pt>
    <dgm:pt modelId="{44A72FB7-7269-42D2-B0A2-D994E2485493}" type="pres">
      <dgm:prSet presAssocID="{1657FB15-3B4B-0844-863D-8BFE1916B0CE}" presName="node" presStyleLbl="alignAccFollowNode1" presStyleIdx="7" presStyleCnt="9">
        <dgm:presLayoutVars>
          <dgm:bulletEnabled val="1"/>
        </dgm:presLayoutVars>
      </dgm:prSet>
      <dgm:spPr/>
    </dgm:pt>
    <dgm:pt modelId="{665894BC-F1BD-48AB-A26F-1650EA2FD736}" type="pres">
      <dgm:prSet presAssocID="{0C647FD3-AB3A-DC40-9878-1AD5348AB41C}" presName="sibTrans" presStyleCnt="0"/>
      <dgm:spPr/>
    </dgm:pt>
    <dgm:pt modelId="{0E8F965F-4575-4A62-915B-0405D647E657}" type="pres">
      <dgm:prSet presAssocID="{B150010D-5218-47D1-95A8-65BBEA97FB8E}" presName="node" presStyleLbl="alignAccFollowNode1" presStyleIdx="8" presStyleCnt="9" custScaleX="102386">
        <dgm:presLayoutVars>
          <dgm:bulletEnabled val="1"/>
        </dgm:presLayoutVars>
      </dgm:prSet>
      <dgm:spPr/>
    </dgm:pt>
  </dgm:ptLst>
  <dgm:cxnLst>
    <dgm:cxn modelId="{AB212B07-274E-4F8D-8F88-987044AC9813}" type="presOf" srcId="{08917D93-B316-3D47-91E5-BD461D66F179}" destId="{4E3D7890-BEE4-4AC7-9C14-FF97D79C43C6}" srcOrd="0" destOrd="0" presId="urn:microsoft.com/office/officeart/2005/8/layout/lProcess3"/>
    <dgm:cxn modelId="{9098530C-3A49-403D-8831-67467F9CA67F}" type="presOf" srcId="{098E7360-390A-D746-9333-27AA5E9D50C2}" destId="{F3C22B7D-3E6E-4538-B56D-BD306DAA265B}" srcOrd="0" destOrd="0" presId="urn:microsoft.com/office/officeart/2005/8/layout/lProcess3"/>
    <dgm:cxn modelId="{5CFF9527-9B70-754D-A1C6-84C1EFD1896B}" type="presOf" srcId="{75C927FE-F82F-4945-8207-870BA969A1FB}" destId="{B38D3DBF-AF72-4E04-A808-932055891129}" srcOrd="0" destOrd="0" presId="urn:microsoft.com/office/officeart/2005/8/layout/lProcess3"/>
    <dgm:cxn modelId="{3F43002E-803B-7848-B6DD-A608798B69EF}" srcId="{E5D2B966-FFE4-4E1A-B73A-7DC00B37541B}" destId="{B150010D-5218-47D1-95A8-65BBEA97FB8E}" srcOrd="1" destOrd="0" parTransId="{E3BD2393-4476-4C7F-A887-CAFE3975229F}" sibTransId="{A8105491-5EF8-4586-B98A-7D5DFF3F36C9}"/>
    <dgm:cxn modelId="{73E98131-26BA-1E4D-9352-D6A759DEC295}" srcId="{4F3EFB23-76ED-1245-BB85-80F1F01683AD}" destId="{030595A9-38AA-F84E-BA92-70168E4DC22C}" srcOrd="1" destOrd="0" parTransId="{9D674FAA-0B14-1E45-B778-819FA755201D}" sibTransId="{2A516A53-5FF6-7849-833B-315968965160}"/>
    <dgm:cxn modelId="{0391EE3A-3D6D-594C-9401-08EC263AF7CF}" type="presOf" srcId="{B150010D-5218-47D1-95A8-65BBEA97FB8E}" destId="{0E8F965F-4575-4A62-915B-0405D647E657}" srcOrd="0" destOrd="0" presId="urn:microsoft.com/office/officeart/2005/8/layout/lProcess3"/>
    <dgm:cxn modelId="{6A15EE3C-3022-455C-9145-0CC3828F3499}" type="presOf" srcId="{A39692BA-86E0-3243-91C4-CF912A064ACD}" destId="{12059071-E4A4-43F7-8DC0-356D0DDB24AA}" srcOrd="0" destOrd="0" presId="urn:microsoft.com/office/officeart/2005/8/layout/lProcess3"/>
    <dgm:cxn modelId="{2DAE9D3D-4386-4649-9C71-0911A0D5203B}" srcId="{4F3EFB23-76ED-1245-BB85-80F1F01683AD}" destId="{DBF04906-0122-E04F-8688-42A80B6C7EB4}" srcOrd="2" destOrd="0" parTransId="{4AF91A9C-5240-0C48-8AF8-30E6481C3211}" sibTransId="{03867F49-53B1-D247-83DC-47731F43CE09}"/>
    <dgm:cxn modelId="{99D1A65D-7826-4F89-BF95-87186AD7D327}" type="presOf" srcId="{1657FB15-3B4B-0844-863D-8BFE1916B0CE}" destId="{44A72FB7-7269-42D2-B0A2-D994E2485493}" srcOrd="0" destOrd="0" presId="urn:microsoft.com/office/officeart/2005/8/layout/lProcess3"/>
    <dgm:cxn modelId="{23AA0863-3D57-44AB-9D88-E7197C424DD8}" type="presOf" srcId="{030595A9-38AA-F84E-BA92-70168E4DC22C}" destId="{C96CA2C8-F1CF-487C-B3F5-7DC5E42F9AE3}" srcOrd="0" destOrd="0" presId="urn:microsoft.com/office/officeart/2005/8/layout/lProcess3"/>
    <dgm:cxn modelId="{0A146863-9EE2-4514-871B-C4943D8AA5CD}" type="presOf" srcId="{35E5E503-84B5-7740-BE86-E3FE4CB589F5}" destId="{09A6755D-358C-4E23-9B76-D05C57DA5DA0}" srcOrd="0" destOrd="0" presId="urn:microsoft.com/office/officeart/2005/8/layout/lProcess3"/>
    <dgm:cxn modelId="{BDDD3E51-91E7-45FF-86C7-31A5A7E3AD62}" type="presOf" srcId="{DBF04906-0122-E04F-8688-42A80B6C7EB4}" destId="{FE07B44A-7AB8-4E08-B2FE-1FB35D801A18}" srcOrd="0" destOrd="0" presId="urn:microsoft.com/office/officeart/2005/8/layout/lProcess3"/>
    <dgm:cxn modelId="{74EE2C74-0D50-3E4A-BC7E-E102F56C0C50}" srcId="{E5D2B966-FFE4-4E1A-B73A-7DC00B37541B}" destId="{1657FB15-3B4B-0844-863D-8BFE1916B0CE}" srcOrd="0" destOrd="0" parTransId="{070DE22C-C951-3D44-A0C1-D122169A2486}" sibTransId="{0C647FD3-AB3A-DC40-9878-1AD5348AB41C}"/>
    <dgm:cxn modelId="{A7129177-BE33-2846-9FCC-910A143B72A8}" srcId="{4F3EFB23-76ED-1245-BB85-80F1F01683AD}" destId="{BEA90283-8FFF-9146-8876-3E2F6F0171EB}" srcOrd="0" destOrd="0" parTransId="{6458E9DC-2958-804C-BF4E-A126F34F685D}" sibTransId="{35B4197D-7642-B846-9F7C-F570C23BEEED}"/>
    <dgm:cxn modelId="{F0E06359-A850-45B9-99B5-112655320CDF}" type="presOf" srcId="{BEA90283-8FFF-9146-8876-3E2F6F0171EB}" destId="{AA305135-64CE-4395-9E02-06BBDE673860}" srcOrd="0" destOrd="0" presId="urn:microsoft.com/office/officeart/2005/8/layout/lProcess3"/>
    <dgm:cxn modelId="{497D5F7A-7C2F-4AB3-9600-81D48E916FF0}" type="presOf" srcId="{29EF3A5B-BC81-864C-87C4-F57C4F8900AC}" destId="{736B9BFB-AC02-4453-93D5-58EA53E206FB}" srcOrd="0" destOrd="0" presId="urn:microsoft.com/office/officeart/2005/8/layout/lProcess3"/>
    <dgm:cxn modelId="{E39CCC90-C88D-4A56-BB52-BF3395CE8A6B}" type="presOf" srcId="{E5D2B966-FFE4-4E1A-B73A-7DC00B37541B}" destId="{E7C20145-B45D-4D2F-98AC-7596988001AD}" srcOrd="0" destOrd="0" presId="urn:microsoft.com/office/officeart/2005/8/layout/lProcess3"/>
    <dgm:cxn modelId="{4417AB95-2634-C94A-BCCE-63B949E9FB00}" srcId="{030595A9-38AA-F84E-BA92-70168E4DC22C}" destId="{098E7360-390A-D746-9333-27AA5E9D50C2}" srcOrd="2" destOrd="0" parTransId="{769C4380-3D58-CC4E-BD7F-2F27333DDDDB}" sibTransId="{7CE977C0-F369-9144-98A0-9CA9B6161EAC}"/>
    <dgm:cxn modelId="{59E0549A-7AE2-7643-90DE-3257323B0BC6}" srcId="{BEA90283-8FFF-9146-8876-3E2F6F0171EB}" destId="{D9B42241-0738-2A4A-917A-CFD56F536828}" srcOrd="0" destOrd="0" parTransId="{61C9F8B8-36D9-464A-B49D-D620D3C87E61}" sibTransId="{6F8F3E39-2844-BD47-895B-28C64A541BB3}"/>
    <dgm:cxn modelId="{63A3C39A-FF03-4695-8987-1FD6D58834B9}" srcId="{4F3EFB23-76ED-1245-BB85-80F1F01683AD}" destId="{E5D2B966-FFE4-4E1A-B73A-7DC00B37541B}" srcOrd="3" destOrd="0" parTransId="{EBF7CB51-25C0-4812-87F4-8012313142E3}" sibTransId="{D3DAAF86-169F-430C-A596-786337C94510}"/>
    <dgm:cxn modelId="{AFBBEC9C-0CA3-B945-9B44-2858DA3211A0}" srcId="{030595A9-38AA-F84E-BA92-70168E4DC22C}" destId="{35E5E503-84B5-7740-BE86-E3FE4CB589F5}" srcOrd="1" destOrd="0" parTransId="{574F588A-3D44-5047-B6C4-DB5EFD66A7CD}" sibTransId="{0A569264-3993-FE44-9320-154E63963D81}"/>
    <dgm:cxn modelId="{D6E767A8-8DBB-7540-82AA-590323BD24C8}" srcId="{DBF04906-0122-E04F-8688-42A80B6C7EB4}" destId="{08917D93-B316-3D47-91E5-BD461D66F179}" srcOrd="0" destOrd="0" parTransId="{572CC4E9-FC5F-EB46-94F0-6C23751AF0D5}" sibTransId="{B0BAB256-D8B5-BB4D-872F-307E6E35310C}"/>
    <dgm:cxn modelId="{0EC737B0-ECF1-43E7-AD47-679E5FD7F0A9}" type="presOf" srcId="{4F3EFB23-76ED-1245-BB85-80F1F01683AD}" destId="{588E1536-7EDE-4BC8-8261-28C1D130B332}" srcOrd="0" destOrd="0" presId="urn:microsoft.com/office/officeart/2005/8/layout/lProcess3"/>
    <dgm:cxn modelId="{CD0618C1-A4BC-7544-AA25-AEC6B43AF32D}" srcId="{BEA90283-8FFF-9146-8876-3E2F6F0171EB}" destId="{29EF3A5B-BC81-864C-87C4-F57C4F8900AC}" srcOrd="1" destOrd="0" parTransId="{56B28773-5D5B-1C44-847E-49B8235CC53D}" sibTransId="{699B7423-74B6-B149-BDD8-0187F5B488D2}"/>
    <dgm:cxn modelId="{3500D0C6-B0AF-BE48-811F-889AB9F44F41}" srcId="{DBF04906-0122-E04F-8688-42A80B6C7EB4}" destId="{75C927FE-F82F-4945-8207-870BA969A1FB}" srcOrd="1" destOrd="0" parTransId="{14988144-E260-4481-8A59-AA26BB81E16B}" sibTransId="{1A0E24D8-646E-44BA-B70B-52D042A72189}"/>
    <dgm:cxn modelId="{DC7554E3-EEDA-7C4A-BF62-38204C4480B5}" srcId="{030595A9-38AA-F84E-BA92-70168E4DC22C}" destId="{A39692BA-86E0-3243-91C4-CF912A064ACD}" srcOrd="0" destOrd="0" parTransId="{81C55F48-3B2D-3248-BF70-EEE68D82780B}" sibTransId="{F5093573-3095-BA49-B988-800C6FDF53CA}"/>
    <dgm:cxn modelId="{C3438CED-7F36-4B80-B649-875AB2568822}" type="presOf" srcId="{D9B42241-0738-2A4A-917A-CFD56F536828}" destId="{7A767CA1-4942-4A71-83DF-646B99AA6383}" srcOrd="0" destOrd="0" presId="urn:microsoft.com/office/officeart/2005/8/layout/lProcess3"/>
    <dgm:cxn modelId="{D86E66E7-6555-40E7-840C-9DE7E859249F}" type="presParOf" srcId="{588E1536-7EDE-4BC8-8261-28C1D130B332}" destId="{67C61D72-2BAB-4BC4-B060-91FB29B5659C}" srcOrd="0" destOrd="0" presId="urn:microsoft.com/office/officeart/2005/8/layout/lProcess3"/>
    <dgm:cxn modelId="{90BC7CB1-47DD-42CC-81C9-AEAD7916ECE8}" type="presParOf" srcId="{67C61D72-2BAB-4BC4-B060-91FB29B5659C}" destId="{AA305135-64CE-4395-9E02-06BBDE673860}" srcOrd="0" destOrd="0" presId="urn:microsoft.com/office/officeart/2005/8/layout/lProcess3"/>
    <dgm:cxn modelId="{56027FDF-21E5-4636-B5F0-01071FF75545}" type="presParOf" srcId="{67C61D72-2BAB-4BC4-B060-91FB29B5659C}" destId="{7D1D838C-5CD7-418D-9E48-08AA21B34971}" srcOrd="1" destOrd="0" presId="urn:microsoft.com/office/officeart/2005/8/layout/lProcess3"/>
    <dgm:cxn modelId="{BAA313C3-0A77-4DDA-B6DE-76C6F3C7DAAE}" type="presParOf" srcId="{67C61D72-2BAB-4BC4-B060-91FB29B5659C}" destId="{7A767CA1-4942-4A71-83DF-646B99AA6383}" srcOrd="2" destOrd="0" presId="urn:microsoft.com/office/officeart/2005/8/layout/lProcess3"/>
    <dgm:cxn modelId="{50E627C4-56D0-4905-9F59-DD49DC7A38CA}" type="presParOf" srcId="{67C61D72-2BAB-4BC4-B060-91FB29B5659C}" destId="{6B6BA049-5A1A-49C4-89FE-16C2E185C5D2}" srcOrd="3" destOrd="0" presId="urn:microsoft.com/office/officeart/2005/8/layout/lProcess3"/>
    <dgm:cxn modelId="{40645F9B-C64E-4BAC-876B-1DB1C39DEEAF}" type="presParOf" srcId="{67C61D72-2BAB-4BC4-B060-91FB29B5659C}" destId="{736B9BFB-AC02-4453-93D5-58EA53E206FB}" srcOrd="4" destOrd="0" presId="urn:microsoft.com/office/officeart/2005/8/layout/lProcess3"/>
    <dgm:cxn modelId="{C5916082-477F-4F62-9784-C328A0D4F839}" type="presParOf" srcId="{588E1536-7EDE-4BC8-8261-28C1D130B332}" destId="{325C1C46-9A13-45BA-A6D4-0A4543AE84DB}" srcOrd="1" destOrd="0" presId="urn:microsoft.com/office/officeart/2005/8/layout/lProcess3"/>
    <dgm:cxn modelId="{79B19DBF-4752-459E-85DD-037353A5E312}" type="presParOf" srcId="{588E1536-7EDE-4BC8-8261-28C1D130B332}" destId="{7AB4A7F4-FECA-4B97-9971-FF7CCD259CD8}" srcOrd="2" destOrd="0" presId="urn:microsoft.com/office/officeart/2005/8/layout/lProcess3"/>
    <dgm:cxn modelId="{B09C0BE0-BC29-4475-8785-4DC6E91DC0BB}" type="presParOf" srcId="{7AB4A7F4-FECA-4B97-9971-FF7CCD259CD8}" destId="{C96CA2C8-F1CF-487C-B3F5-7DC5E42F9AE3}" srcOrd="0" destOrd="0" presId="urn:microsoft.com/office/officeart/2005/8/layout/lProcess3"/>
    <dgm:cxn modelId="{57D27A1B-4EE9-46CD-8491-E1BB538340AF}" type="presParOf" srcId="{7AB4A7F4-FECA-4B97-9971-FF7CCD259CD8}" destId="{5EB4BA55-E875-4B08-9AC6-A2276E75742F}" srcOrd="1" destOrd="0" presId="urn:microsoft.com/office/officeart/2005/8/layout/lProcess3"/>
    <dgm:cxn modelId="{29327FBA-82EE-40E1-8CBD-5DFE929C4D72}" type="presParOf" srcId="{7AB4A7F4-FECA-4B97-9971-FF7CCD259CD8}" destId="{12059071-E4A4-43F7-8DC0-356D0DDB24AA}" srcOrd="2" destOrd="0" presId="urn:microsoft.com/office/officeart/2005/8/layout/lProcess3"/>
    <dgm:cxn modelId="{A435556B-869F-4B83-B024-79BF387A353C}" type="presParOf" srcId="{7AB4A7F4-FECA-4B97-9971-FF7CCD259CD8}" destId="{07E1B6BA-2560-4241-8D17-F1D5B4962244}" srcOrd="3" destOrd="0" presId="urn:microsoft.com/office/officeart/2005/8/layout/lProcess3"/>
    <dgm:cxn modelId="{E9DFEF2B-82C9-4F93-85F9-4E089DF3B7FA}" type="presParOf" srcId="{7AB4A7F4-FECA-4B97-9971-FF7CCD259CD8}" destId="{09A6755D-358C-4E23-9B76-D05C57DA5DA0}" srcOrd="4" destOrd="0" presId="urn:microsoft.com/office/officeart/2005/8/layout/lProcess3"/>
    <dgm:cxn modelId="{A2735262-BF21-4531-8131-DC377A23727B}" type="presParOf" srcId="{7AB4A7F4-FECA-4B97-9971-FF7CCD259CD8}" destId="{17994714-F48D-41C0-9D09-44CBB8108837}" srcOrd="5" destOrd="0" presId="urn:microsoft.com/office/officeart/2005/8/layout/lProcess3"/>
    <dgm:cxn modelId="{6614F0BC-F378-4482-BBEA-F42237098802}" type="presParOf" srcId="{7AB4A7F4-FECA-4B97-9971-FF7CCD259CD8}" destId="{F3C22B7D-3E6E-4538-B56D-BD306DAA265B}" srcOrd="6" destOrd="0" presId="urn:microsoft.com/office/officeart/2005/8/layout/lProcess3"/>
    <dgm:cxn modelId="{85E515FB-5969-46C4-9F45-298F7E70CBD8}" type="presParOf" srcId="{588E1536-7EDE-4BC8-8261-28C1D130B332}" destId="{FA07270D-035C-4169-ABE7-F0307D48D293}" srcOrd="3" destOrd="0" presId="urn:microsoft.com/office/officeart/2005/8/layout/lProcess3"/>
    <dgm:cxn modelId="{883D6D2F-B4FF-4CC3-B916-8A203F270D7D}" type="presParOf" srcId="{588E1536-7EDE-4BC8-8261-28C1D130B332}" destId="{43BB39C1-97EA-4CE0-B57A-DF89A20DC68A}" srcOrd="4" destOrd="0" presId="urn:microsoft.com/office/officeart/2005/8/layout/lProcess3"/>
    <dgm:cxn modelId="{863B60C6-6BE2-4792-A7DC-7E18C79BCC85}" type="presParOf" srcId="{43BB39C1-97EA-4CE0-B57A-DF89A20DC68A}" destId="{FE07B44A-7AB8-4E08-B2FE-1FB35D801A18}" srcOrd="0" destOrd="0" presId="urn:microsoft.com/office/officeart/2005/8/layout/lProcess3"/>
    <dgm:cxn modelId="{C456A025-73A8-4BB2-A1CB-C8280E10B917}" type="presParOf" srcId="{43BB39C1-97EA-4CE0-B57A-DF89A20DC68A}" destId="{C4DE2FCA-0F11-4F66-9B23-1802D18D8009}" srcOrd="1" destOrd="0" presId="urn:microsoft.com/office/officeart/2005/8/layout/lProcess3"/>
    <dgm:cxn modelId="{0FDC788D-FE09-4465-BCF1-A909B44A5D06}" type="presParOf" srcId="{43BB39C1-97EA-4CE0-B57A-DF89A20DC68A}" destId="{4E3D7890-BEE4-4AC7-9C14-FF97D79C43C6}" srcOrd="2" destOrd="0" presId="urn:microsoft.com/office/officeart/2005/8/layout/lProcess3"/>
    <dgm:cxn modelId="{5F6CF8CB-2154-48D9-81E7-64425AA002CD}" type="presParOf" srcId="{43BB39C1-97EA-4CE0-B57A-DF89A20DC68A}" destId="{2CE5A655-BEBC-475B-9915-C44CDAE3C259}" srcOrd="3" destOrd="0" presId="urn:microsoft.com/office/officeart/2005/8/layout/lProcess3"/>
    <dgm:cxn modelId="{0A18AC18-B15D-EE44-A00E-891D53415E94}" type="presParOf" srcId="{43BB39C1-97EA-4CE0-B57A-DF89A20DC68A}" destId="{B38D3DBF-AF72-4E04-A808-932055891129}" srcOrd="4" destOrd="0" presId="urn:microsoft.com/office/officeart/2005/8/layout/lProcess3"/>
    <dgm:cxn modelId="{BA3F7C94-4A9A-4029-AAD3-41CCC13A0AE5}" type="presParOf" srcId="{588E1536-7EDE-4BC8-8261-28C1D130B332}" destId="{EA1A7469-C4B4-4F51-B6F3-E105BB647136}" srcOrd="5" destOrd="0" presId="urn:microsoft.com/office/officeart/2005/8/layout/lProcess3"/>
    <dgm:cxn modelId="{7F40C5E8-D8A9-494F-AEA5-0F76F99A11F9}" type="presParOf" srcId="{588E1536-7EDE-4BC8-8261-28C1D130B332}" destId="{1B06FC8F-6FF4-4666-8482-D3E66E15FE3C}" srcOrd="6" destOrd="0" presId="urn:microsoft.com/office/officeart/2005/8/layout/lProcess3"/>
    <dgm:cxn modelId="{147897A9-A002-4200-B351-85787536AB18}" type="presParOf" srcId="{1B06FC8F-6FF4-4666-8482-D3E66E15FE3C}" destId="{E7C20145-B45D-4D2F-98AC-7596988001AD}" srcOrd="0" destOrd="0" presId="urn:microsoft.com/office/officeart/2005/8/layout/lProcess3"/>
    <dgm:cxn modelId="{8F594594-A8E9-42B4-B8BB-0BF74EB8D224}" type="presParOf" srcId="{1B06FC8F-6FF4-4666-8482-D3E66E15FE3C}" destId="{8D47D39E-1264-41B0-93F2-6852C47FA44E}" srcOrd="1" destOrd="0" presId="urn:microsoft.com/office/officeart/2005/8/layout/lProcess3"/>
    <dgm:cxn modelId="{33D3A33D-BD80-42BD-BE42-F1B3077C436E}" type="presParOf" srcId="{1B06FC8F-6FF4-4666-8482-D3E66E15FE3C}" destId="{44A72FB7-7269-42D2-B0A2-D994E2485493}" srcOrd="2" destOrd="0" presId="urn:microsoft.com/office/officeart/2005/8/layout/lProcess3"/>
    <dgm:cxn modelId="{663A5123-585A-44AA-8AEB-6B2F69B91C0B}" type="presParOf" srcId="{1B06FC8F-6FF4-4666-8482-D3E66E15FE3C}" destId="{665894BC-F1BD-48AB-A26F-1650EA2FD736}" srcOrd="3" destOrd="0" presId="urn:microsoft.com/office/officeart/2005/8/layout/lProcess3"/>
    <dgm:cxn modelId="{6D5CA954-3822-AD42-9789-FF3425014ABC}" type="presParOf" srcId="{1B06FC8F-6FF4-4666-8482-D3E66E15FE3C}" destId="{0E8F965F-4575-4A62-915B-0405D647E657}"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BFFBFB9-8747-481F-83B6-3CF5B5E600F8}"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CAEA4F13-6476-4C1D-8E02-5B2A15E25C53}">
      <dgm:prSet phldrT="[Text]" phldr="0"/>
      <dgm:spPr>
        <a:solidFill>
          <a:schemeClr val="accent2"/>
        </a:solidFill>
      </dgm:spPr>
      <dgm:t>
        <a:bodyPr/>
        <a:lstStyle/>
        <a:p>
          <a:pPr rtl="0"/>
          <a:r>
            <a:rPr lang="en-US">
              <a:latin typeface="+mn-lt"/>
            </a:rPr>
            <a:t> Increase Economic Value</a:t>
          </a:r>
        </a:p>
      </dgm:t>
    </dgm:pt>
    <dgm:pt modelId="{A7AD88AC-380E-48B4-B106-2D88FFB7A433}" type="parTrans" cxnId="{EDF04935-BED3-4ED5-B06D-6B78ABBA980E}">
      <dgm:prSet/>
      <dgm:spPr/>
      <dgm:t>
        <a:bodyPr/>
        <a:lstStyle/>
        <a:p>
          <a:endParaRPr lang="en-US"/>
        </a:p>
      </dgm:t>
    </dgm:pt>
    <dgm:pt modelId="{17DD1EB7-3A1A-4745-A506-DF4ADD71670D}" type="sibTrans" cxnId="{EDF04935-BED3-4ED5-B06D-6B78ABBA980E}">
      <dgm:prSet/>
      <dgm:spPr/>
      <dgm:t>
        <a:bodyPr/>
        <a:lstStyle/>
        <a:p>
          <a:endParaRPr lang="en-US"/>
        </a:p>
      </dgm:t>
    </dgm:pt>
    <dgm:pt modelId="{75E0C689-02F9-41B7-9D07-A81680C5C788}">
      <dgm:prSet phldr="0"/>
      <dgm:spPr>
        <a:solidFill>
          <a:schemeClr val="accent2"/>
        </a:solidFill>
      </dgm:spPr>
      <dgm:t>
        <a:bodyPr/>
        <a:lstStyle/>
        <a:p>
          <a:pPr rtl="0"/>
          <a:r>
            <a:rPr lang="en-US" b="0" i="0">
              <a:latin typeface="+mn-lt"/>
            </a:rPr>
            <a:t>Detect  unsatisfied flight with high accuracy</a:t>
          </a:r>
        </a:p>
      </dgm:t>
    </dgm:pt>
    <dgm:pt modelId="{A2106459-35DA-483C-8DA8-717E4FA2F316}" type="parTrans" cxnId="{7E024356-B735-4BC0-A2C9-38C2A60D3ACE}">
      <dgm:prSet/>
      <dgm:spPr/>
      <dgm:t>
        <a:bodyPr/>
        <a:lstStyle/>
        <a:p>
          <a:endParaRPr lang="en-US"/>
        </a:p>
      </dgm:t>
    </dgm:pt>
    <dgm:pt modelId="{0AD30AEA-8858-49A6-9461-01E09BD3B5C8}" type="sibTrans" cxnId="{7E024356-B735-4BC0-A2C9-38C2A60D3ACE}">
      <dgm:prSet/>
      <dgm:spPr/>
      <dgm:t>
        <a:bodyPr/>
        <a:lstStyle/>
        <a:p>
          <a:endParaRPr lang="en-US"/>
        </a:p>
      </dgm:t>
    </dgm:pt>
    <dgm:pt modelId="{8CED3A82-1BDA-4025-99E0-E66F84E56567}">
      <dgm:prSet phldr="0"/>
      <dgm:spPr>
        <a:solidFill>
          <a:schemeClr val="accent2"/>
        </a:solidFill>
      </dgm:spPr>
      <dgm:t>
        <a:bodyPr/>
        <a:lstStyle/>
        <a:p>
          <a:pPr rtl="0"/>
          <a:r>
            <a:rPr lang="en-US" b="0" i="0">
              <a:latin typeface="+mn-lt"/>
            </a:rPr>
            <a:t>Recommend service upgrade</a:t>
          </a:r>
        </a:p>
      </dgm:t>
    </dgm:pt>
    <dgm:pt modelId="{D10FBCDF-24AE-4FDB-8B77-4D30358CD5E7}" type="parTrans" cxnId="{15994376-3176-4CDD-A44E-9E482247D80B}">
      <dgm:prSet/>
      <dgm:spPr/>
      <dgm:t>
        <a:bodyPr/>
        <a:lstStyle/>
        <a:p>
          <a:endParaRPr lang="en-US"/>
        </a:p>
      </dgm:t>
    </dgm:pt>
    <dgm:pt modelId="{4D99CF63-2E23-4D69-87AD-EDAC4FC5154B}" type="sibTrans" cxnId="{15994376-3176-4CDD-A44E-9E482247D80B}">
      <dgm:prSet/>
      <dgm:spPr/>
      <dgm:t>
        <a:bodyPr/>
        <a:lstStyle/>
        <a:p>
          <a:endParaRPr lang="en-US"/>
        </a:p>
      </dgm:t>
    </dgm:pt>
    <dgm:pt modelId="{CAE84928-F4DC-467A-9BD0-573AF887957F}">
      <dgm:prSet phldr="0"/>
      <dgm:spPr>
        <a:solidFill>
          <a:schemeClr val="accent2"/>
        </a:solidFill>
      </dgm:spPr>
      <dgm:t>
        <a:bodyPr/>
        <a:lstStyle/>
        <a:p>
          <a:r>
            <a:rPr lang="en-US">
              <a:latin typeface="+mn-lt"/>
            </a:rPr>
            <a:t>Improve both sales and market share</a:t>
          </a:r>
        </a:p>
      </dgm:t>
    </dgm:pt>
    <dgm:pt modelId="{62B428EE-15A6-4683-9538-9ECBE194CCF6}" type="parTrans" cxnId="{5EEEADE1-0883-4F33-A239-2128F96DCC78}">
      <dgm:prSet/>
      <dgm:spPr/>
      <dgm:t>
        <a:bodyPr/>
        <a:lstStyle/>
        <a:p>
          <a:endParaRPr lang="en-US"/>
        </a:p>
      </dgm:t>
    </dgm:pt>
    <dgm:pt modelId="{BE8D3AB3-4FC7-45FE-8E27-A974603328C2}" type="sibTrans" cxnId="{5EEEADE1-0883-4F33-A239-2128F96DCC78}">
      <dgm:prSet/>
      <dgm:spPr/>
      <dgm:t>
        <a:bodyPr/>
        <a:lstStyle/>
        <a:p>
          <a:endParaRPr lang="en-US"/>
        </a:p>
      </dgm:t>
    </dgm:pt>
    <dgm:pt modelId="{E1272127-C4F6-40DF-A0EB-C4BDC21AFA31}" type="pres">
      <dgm:prSet presAssocID="{0BFFBFB9-8747-481F-83B6-3CF5B5E600F8}" presName="linearFlow" presStyleCnt="0">
        <dgm:presLayoutVars>
          <dgm:dir/>
          <dgm:resizeHandles val="exact"/>
        </dgm:presLayoutVars>
      </dgm:prSet>
      <dgm:spPr/>
    </dgm:pt>
    <dgm:pt modelId="{36C05C88-A71E-4681-BEE7-15E637735B86}" type="pres">
      <dgm:prSet presAssocID="{75E0C689-02F9-41B7-9D07-A81680C5C788}" presName="node" presStyleLbl="node1" presStyleIdx="0" presStyleCnt="4">
        <dgm:presLayoutVars>
          <dgm:bulletEnabled val="1"/>
        </dgm:presLayoutVars>
      </dgm:prSet>
      <dgm:spPr/>
    </dgm:pt>
    <dgm:pt modelId="{47FE36FC-7C17-47BE-9F05-8F7E3E058F35}" type="pres">
      <dgm:prSet presAssocID="{0AD30AEA-8858-49A6-9461-01E09BD3B5C8}" presName="spacerL" presStyleCnt="0"/>
      <dgm:spPr/>
    </dgm:pt>
    <dgm:pt modelId="{2FAAF346-B0C2-4443-BCC0-EAAC2D8D14C8}" type="pres">
      <dgm:prSet presAssocID="{0AD30AEA-8858-49A6-9461-01E09BD3B5C8}" presName="sibTrans" presStyleLbl="sibTrans2D1" presStyleIdx="0" presStyleCnt="3"/>
      <dgm:spPr/>
    </dgm:pt>
    <dgm:pt modelId="{0FB90516-E6EA-4F1F-A8AC-E362DC1F4DF1}" type="pres">
      <dgm:prSet presAssocID="{0AD30AEA-8858-49A6-9461-01E09BD3B5C8}" presName="spacerR" presStyleCnt="0"/>
      <dgm:spPr/>
    </dgm:pt>
    <dgm:pt modelId="{236DE8E7-945A-4E2E-8285-223899BF9E5C}" type="pres">
      <dgm:prSet presAssocID="{8CED3A82-1BDA-4025-99E0-E66F84E56567}" presName="node" presStyleLbl="node1" presStyleIdx="1" presStyleCnt="4">
        <dgm:presLayoutVars>
          <dgm:bulletEnabled val="1"/>
        </dgm:presLayoutVars>
      </dgm:prSet>
      <dgm:spPr/>
    </dgm:pt>
    <dgm:pt modelId="{0908965F-00C2-4C45-9585-76E13B6F4E18}" type="pres">
      <dgm:prSet presAssocID="{4D99CF63-2E23-4D69-87AD-EDAC4FC5154B}" presName="spacerL" presStyleCnt="0"/>
      <dgm:spPr/>
    </dgm:pt>
    <dgm:pt modelId="{72DFDD89-20F5-4BDA-8E78-FB51294BBF88}" type="pres">
      <dgm:prSet presAssocID="{4D99CF63-2E23-4D69-87AD-EDAC4FC5154B}" presName="sibTrans" presStyleLbl="sibTrans2D1" presStyleIdx="1" presStyleCnt="3"/>
      <dgm:spPr/>
    </dgm:pt>
    <dgm:pt modelId="{B9A40BEB-3961-4273-90B9-559CC0774F26}" type="pres">
      <dgm:prSet presAssocID="{4D99CF63-2E23-4D69-87AD-EDAC4FC5154B}" presName="spacerR" presStyleCnt="0"/>
      <dgm:spPr/>
    </dgm:pt>
    <dgm:pt modelId="{CDDF4472-2189-48FF-BF6B-BD275774A649}" type="pres">
      <dgm:prSet presAssocID="{CAE84928-F4DC-467A-9BD0-573AF887957F}" presName="node" presStyleLbl="node1" presStyleIdx="2" presStyleCnt="4">
        <dgm:presLayoutVars>
          <dgm:bulletEnabled val="1"/>
        </dgm:presLayoutVars>
      </dgm:prSet>
      <dgm:spPr/>
    </dgm:pt>
    <dgm:pt modelId="{139C569A-0A55-46F8-9AD0-84CF852FC5A8}" type="pres">
      <dgm:prSet presAssocID="{BE8D3AB3-4FC7-45FE-8E27-A974603328C2}" presName="spacerL" presStyleCnt="0"/>
      <dgm:spPr/>
    </dgm:pt>
    <dgm:pt modelId="{84177B23-95CF-4B40-94A6-81E36C324C24}" type="pres">
      <dgm:prSet presAssocID="{BE8D3AB3-4FC7-45FE-8E27-A974603328C2}" presName="sibTrans" presStyleLbl="sibTrans2D1" presStyleIdx="2" presStyleCnt="3"/>
      <dgm:spPr/>
    </dgm:pt>
    <dgm:pt modelId="{2FF1B325-276A-4BD2-899F-CF0BFA314696}" type="pres">
      <dgm:prSet presAssocID="{BE8D3AB3-4FC7-45FE-8E27-A974603328C2}" presName="spacerR" presStyleCnt="0"/>
      <dgm:spPr/>
    </dgm:pt>
    <dgm:pt modelId="{6B147CF5-E097-40F7-93E3-230F4F3DDBEE}" type="pres">
      <dgm:prSet presAssocID="{CAEA4F13-6476-4C1D-8E02-5B2A15E25C53}" presName="node" presStyleLbl="node1" presStyleIdx="3" presStyleCnt="4">
        <dgm:presLayoutVars>
          <dgm:bulletEnabled val="1"/>
        </dgm:presLayoutVars>
      </dgm:prSet>
      <dgm:spPr/>
    </dgm:pt>
  </dgm:ptLst>
  <dgm:cxnLst>
    <dgm:cxn modelId="{DC74E608-3A52-4EBC-B027-B12766E4E46A}" type="presOf" srcId="{BE8D3AB3-4FC7-45FE-8E27-A974603328C2}" destId="{84177B23-95CF-4B40-94A6-81E36C324C24}" srcOrd="0" destOrd="0" presId="urn:microsoft.com/office/officeart/2005/8/layout/equation1"/>
    <dgm:cxn modelId="{EDF04935-BED3-4ED5-B06D-6B78ABBA980E}" srcId="{0BFFBFB9-8747-481F-83B6-3CF5B5E600F8}" destId="{CAEA4F13-6476-4C1D-8E02-5B2A15E25C53}" srcOrd="3" destOrd="0" parTransId="{A7AD88AC-380E-48B4-B106-2D88FFB7A433}" sibTransId="{17DD1EB7-3A1A-4745-A506-DF4ADD71670D}"/>
    <dgm:cxn modelId="{D23B2948-64EB-4807-BAF9-DEA91CE587A9}" type="presOf" srcId="{0AD30AEA-8858-49A6-9461-01E09BD3B5C8}" destId="{2FAAF346-B0C2-4443-BCC0-EAAC2D8D14C8}" srcOrd="0" destOrd="0" presId="urn:microsoft.com/office/officeart/2005/8/layout/equation1"/>
    <dgm:cxn modelId="{03770169-FEC3-4ECF-B3C3-70290B07E8B5}" type="presOf" srcId="{0BFFBFB9-8747-481F-83B6-3CF5B5E600F8}" destId="{E1272127-C4F6-40DF-A0EB-C4BDC21AFA31}" srcOrd="0" destOrd="0" presId="urn:microsoft.com/office/officeart/2005/8/layout/equation1"/>
    <dgm:cxn modelId="{6359AA4C-0FA1-4E0C-9115-EE0AEB8DB271}" type="presOf" srcId="{75E0C689-02F9-41B7-9D07-A81680C5C788}" destId="{36C05C88-A71E-4681-BEE7-15E637735B86}" srcOrd="0" destOrd="0" presId="urn:microsoft.com/office/officeart/2005/8/layout/equation1"/>
    <dgm:cxn modelId="{7E024356-B735-4BC0-A2C9-38C2A60D3ACE}" srcId="{0BFFBFB9-8747-481F-83B6-3CF5B5E600F8}" destId="{75E0C689-02F9-41B7-9D07-A81680C5C788}" srcOrd="0" destOrd="0" parTransId="{A2106459-35DA-483C-8DA8-717E4FA2F316}" sibTransId="{0AD30AEA-8858-49A6-9461-01E09BD3B5C8}"/>
    <dgm:cxn modelId="{15994376-3176-4CDD-A44E-9E482247D80B}" srcId="{0BFFBFB9-8747-481F-83B6-3CF5B5E600F8}" destId="{8CED3A82-1BDA-4025-99E0-E66F84E56567}" srcOrd="1" destOrd="0" parTransId="{D10FBCDF-24AE-4FDB-8B77-4D30358CD5E7}" sibTransId="{4D99CF63-2E23-4D69-87AD-EDAC4FC5154B}"/>
    <dgm:cxn modelId="{CCA1137B-F8F6-45B6-91DE-FBFBE220B32F}" type="presOf" srcId="{8CED3A82-1BDA-4025-99E0-E66F84E56567}" destId="{236DE8E7-945A-4E2E-8285-223899BF9E5C}" srcOrd="0" destOrd="0" presId="urn:microsoft.com/office/officeart/2005/8/layout/equation1"/>
    <dgm:cxn modelId="{43F1F57E-AD4D-41EB-AB1C-81F729358F2A}" type="presOf" srcId="{CAEA4F13-6476-4C1D-8E02-5B2A15E25C53}" destId="{6B147CF5-E097-40F7-93E3-230F4F3DDBEE}" srcOrd="0" destOrd="0" presId="urn:microsoft.com/office/officeart/2005/8/layout/equation1"/>
    <dgm:cxn modelId="{E2332F8F-01F1-46CD-8360-0FAEBC501AC7}" type="presOf" srcId="{CAE84928-F4DC-467A-9BD0-573AF887957F}" destId="{CDDF4472-2189-48FF-BF6B-BD275774A649}" srcOrd="0" destOrd="0" presId="urn:microsoft.com/office/officeart/2005/8/layout/equation1"/>
    <dgm:cxn modelId="{101C8EA6-540D-4D8D-BC68-9CE36F61E8F0}" type="presOf" srcId="{4D99CF63-2E23-4D69-87AD-EDAC4FC5154B}" destId="{72DFDD89-20F5-4BDA-8E78-FB51294BBF88}" srcOrd="0" destOrd="0" presId="urn:microsoft.com/office/officeart/2005/8/layout/equation1"/>
    <dgm:cxn modelId="{5EEEADE1-0883-4F33-A239-2128F96DCC78}" srcId="{0BFFBFB9-8747-481F-83B6-3CF5B5E600F8}" destId="{CAE84928-F4DC-467A-9BD0-573AF887957F}" srcOrd="2" destOrd="0" parTransId="{62B428EE-15A6-4683-9538-9ECBE194CCF6}" sibTransId="{BE8D3AB3-4FC7-45FE-8E27-A974603328C2}"/>
    <dgm:cxn modelId="{832E9436-18F5-4C49-9DA1-35C202763B78}" type="presParOf" srcId="{E1272127-C4F6-40DF-A0EB-C4BDC21AFA31}" destId="{36C05C88-A71E-4681-BEE7-15E637735B86}" srcOrd="0" destOrd="0" presId="urn:microsoft.com/office/officeart/2005/8/layout/equation1"/>
    <dgm:cxn modelId="{6DE02101-7539-4248-8879-7819FBAD7F87}" type="presParOf" srcId="{E1272127-C4F6-40DF-A0EB-C4BDC21AFA31}" destId="{47FE36FC-7C17-47BE-9F05-8F7E3E058F35}" srcOrd="1" destOrd="0" presId="urn:microsoft.com/office/officeart/2005/8/layout/equation1"/>
    <dgm:cxn modelId="{CFA95690-BD75-405B-8B3D-EDBC43EFF818}" type="presParOf" srcId="{E1272127-C4F6-40DF-A0EB-C4BDC21AFA31}" destId="{2FAAF346-B0C2-4443-BCC0-EAAC2D8D14C8}" srcOrd="2" destOrd="0" presId="urn:microsoft.com/office/officeart/2005/8/layout/equation1"/>
    <dgm:cxn modelId="{B0E6AD56-3095-4C53-9B44-21F1F5B024A3}" type="presParOf" srcId="{E1272127-C4F6-40DF-A0EB-C4BDC21AFA31}" destId="{0FB90516-E6EA-4F1F-A8AC-E362DC1F4DF1}" srcOrd="3" destOrd="0" presId="urn:microsoft.com/office/officeart/2005/8/layout/equation1"/>
    <dgm:cxn modelId="{5610673D-E9FA-4E0A-ADA1-9D7C12F9AEC1}" type="presParOf" srcId="{E1272127-C4F6-40DF-A0EB-C4BDC21AFA31}" destId="{236DE8E7-945A-4E2E-8285-223899BF9E5C}" srcOrd="4" destOrd="0" presId="urn:microsoft.com/office/officeart/2005/8/layout/equation1"/>
    <dgm:cxn modelId="{3A29DDB2-4438-4D50-BADD-283220E6EB9D}" type="presParOf" srcId="{E1272127-C4F6-40DF-A0EB-C4BDC21AFA31}" destId="{0908965F-00C2-4C45-9585-76E13B6F4E18}" srcOrd="5" destOrd="0" presId="urn:microsoft.com/office/officeart/2005/8/layout/equation1"/>
    <dgm:cxn modelId="{105F7978-D0F8-4E00-9BF5-AA66CA8DA102}" type="presParOf" srcId="{E1272127-C4F6-40DF-A0EB-C4BDC21AFA31}" destId="{72DFDD89-20F5-4BDA-8E78-FB51294BBF88}" srcOrd="6" destOrd="0" presId="urn:microsoft.com/office/officeart/2005/8/layout/equation1"/>
    <dgm:cxn modelId="{7E1B5B44-E2F6-423B-AE80-9867605B0588}" type="presParOf" srcId="{E1272127-C4F6-40DF-A0EB-C4BDC21AFA31}" destId="{B9A40BEB-3961-4273-90B9-559CC0774F26}" srcOrd="7" destOrd="0" presId="urn:microsoft.com/office/officeart/2005/8/layout/equation1"/>
    <dgm:cxn modelId="{565A0884-F3B9-4474-8C47-18C06A346818}" type="presParOf" srcId="{E1272127-C4F6-40DF-A0EB-C4BDC21AFA31}" destId="{CDDF4472-2189-48FF-BF6B-BD275774A649}" srcOrd="8" destOrd="0" presId="urn:microsoft.com/office/officeart/2005/8/layout/equation1"/>
    <dgm:cxn modelId="{F0E9F768-FB28-445F-9486-3CF028193EEE}" type="presParOf" srcId="{E1272127-C4F6-40DF-A0EB-C4BDC21AFA31}" destId="{139C569A-0A55-46F8-9AD0-84CF852FC5A8}" srcOrd="9" destOrd="0" presId="urn:microsoft.com/office/officeart/2005/8/layout/equation1"/>
    <dgm:cxn modelId="{87AA495C-5674-4312-8025-755C7505010D}" type="presParOf" srcId="{E1272127-C4F6-40DF-A0EB-C4BDC21AFA31}" destId="{84177B23-95CF-4B40-94A6-81E36C324C24}" srcOrd="10" destOrd="0" presId="urn:microsoft.com/office/officeart/2005/8/layout/equation1"/>
    <dgm:cxn modelId="{CC3344FD-DF25-4466-914A-9FEA3D1F6321}" type="presParOf" srcId="{E1272127-C4F6-40DF-A0EB-C4BDC21AFA31}" destId="{2FF1B325-276A-4BD2-899F-CF0BFA314696}" srcOrd="11" destOrd="0" presId="urn:microsoft.com/office/officeart/2005/8/layout/equation1"/>
    <dgm:cxn modelId="{9EE64DA8-89DD-493C-BC6A-6FDEF01B0703}" type="presParOf" srcId="{E1272127-C4F6-40DF-A0EB-C4BDC21AFA31}" destId="{6B147CF5-E097-40F7-93E3-230F4F3DDBEE}"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05135-64CE-4395-9E02-06BBDE673860}">
      <dsp:nvSpPr>
        <dsp:cNvPr id="0" name=""/>
        <dsp:cNvSpPr/>
      </dsp:nvSpPr>
      <dsp:spPr>
        <a:xfrm>
          <a:off x="1945256" y="1249"/>
          <a:ext cx="2565639" cy="10262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mn-lt"/>
            </a:rPr>
            <a:t>Background</a:t>
          </a:r>
        </a:p>
      </dsp:txBody>
      <dsp:txXfrm>
        <a:off x="2458384" y="1249"/>
        <a:ext cx="1539384" cy="1026255"/>
      </dsp:txXfrm>
    </dsp:sp>
    <dsp:sp modelId="{7A767CA1-4942-4A71-83DF-646B99AA6383}">
      <dsp:nvSpPr>
        <dsp:cNvPr id="0" name=""/>
        <dsp:cNvSpPr/>
      </dsp:nvSpPr>
      <dsp:spPr>
        <a:xfrm>
          <a:off x="4177362" y="88480"/>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 Business Problem</a:t>
          </a:r>
        </a:p>
      </dsp:txBody>
      <dsp:txXfrm>
        <a:off x="4603258" y="88480"/>
        <a:ext cx="1277688" cy="851792"/>
      </dsp:txXfrm>
    </dsp:sp>
    <dsp:sp modelId="{736B9BFB-AC02-4453-93D5-58EA53E206FB}">
      <dsp:nvSpPr>
        <dsp:cNvPr id="0" name=""/>
        <dsp:cNvSpPr/>
      </dsp:nvSpPr>
      <dsp:spPr>
        <a:xfrm>
          <a:off x="6008716" y="88480"/>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 Source Data</a:t>
          </a:r>
        </a:p>
      </dsp:txBody>
      <dsp:txXfrm>
        <a:off x="6434612" y="88480"/>
        <a:ext cx="1277688" cy="851792"/>
      </dsp:txXfrm>
    </dsp:sp>
    <dsp:sp modelId="{C96CA2C8-F1CF-487C-B3F5-7DC5E42F9AE3}">
      <dsp:nvSpPr>
        <dsp:cNvPr id="0" name=""/>
        <dsp:cNvSpPr/>
      </dsp:nvSpPr>
      <dsp:spPr>
        <a:xfrm>
          <a:off x="1945256" y="1171180"/>
          <a:ext cx="2565639" cy="10262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mn-lt"/>
            </a:rPr>
            <a:t> Data Exploration </a:t>
          </a:r>
        </a:p>
      </dsp:txBody>
      <dsp:txXfrm>
        <a:off x="2458384" y="1171180"/>
        <a:ext cx="1539384" cy="1026255"/>
      </dsp:txXfrm>
    </dsp:sp>
    <dsp:sp modelId="{12059071-E4A4-43F7-8DC0-356D0DDB24AA}">
      <dsp:nvSpPr>
        <dsp:cNvPr id="0" name=""/>
        <dsp:cNvSpPr/>
      </dsp:nvSpPr>
      <dsp:spPr>
        <a:xfrm>
          <a:off x="4177362" y="1258412"/>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 Explanatory Data Analysis w/ clustering</a:t>
          </a:r>
        </a:p>
      </dsp:txBody>
      <dsp:txXfrm>
        <a:off x="4603258" y="1258412"/>
        <a:ext cx="1277688" cy="851792"/>
      </dsp:txXfrm>
    </dsp:sp>
    <dsp:sp modelId="{09A6755D-358C-4E23-9B76-D05C57DA5DA0}">
      <dsp:nvSpPr>
        <dsp:cNvPr id="0" name=""/>
        <dsp:cNvSpPr/>
      </dsp:nvSpPr>
      <dsp:spPr>
        <a:xfrm>
          <a:off x="6008716" y="1258412"/>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 Data Cleaning </a:t>
          </a:r>
        </a:p>
      </dsp:txBody>
      <dsp:txXfrm>
        <a:off x="6434612" y="1258412"/>
        <a:ext cx="1277688" cy="851792"/>
      </dsp:txXfrm>
    </dsp:sp>
    <dsp:sp modelId="{F3C22B7D-3E6E-4538-B56D-BD306DAA265B}">
      <dsp:nvSpPr>
        <dsp:cNvPr id="0" name=""/>
        <dsp:cNvSpPr/>
      </dsp:nvSpPr>
      <dsp:spPr>
        <a:xfrm>
          <a:off x="7840069" y="1258412"/>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 Feature Mining</a:t>
          </a:r>
        </a:p>
      </dsp:txBody>
      <dsp:txXfrm>
        <a:off x="8265965" y="1258412"/>
        <a:ext cx="1277688" cy="851792"/>
      </dsp:txXfrm>
    </dsp:sp>
    <dsp:sp modelId="{FE07B44A-7AB8-4E08-B2FE-1FB35D801A18}">
      <dsp:nvSpPr>
        <dsp:cNvPr id="0" name=""/>
        <dsp:cNvSpPr/>
      </dsp:nvSpPr>
      <dsp:spPr>
        <a:xfrm>
          <a:off x="1945256" y="2341112"/>
          <a:ext cx="2565639" cy="10262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mn-lt"/>
            </a:rPr>
            <a:t>Models</a:t>
          </a:r>
        </a:p>
      </dsp:txBody>
      <dsp:txXfrm>
        <a:off x="2458384" y="2341112"/>
        <a:ext cx="1539384" cy="1026255"/>
      </dsp:txXfrm>
    </dsp:sp>
    <dsp:sp modelId="{4E3D7890-BEE4-4AC7-9C14-FF97D79C43C6}">
      <dsp:nvSpPr>
        <dsp:cNvPr id="0" name=""/>
        <dsp:cNvSpPr/>
      </dsp:nvSpPr>
      <dsp:spPr>
        <a:xfrm>
          <a:off x="4177362" y="2428344"/>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altLang="zh-CN" sz="1300" b="1" kern="1200">
              <a:solidFill>
                <a:schemeClr val="accent1"/>
              </a:solidFill>
              <a:latin typeface="+mn-lt"/>
              <a:ea typeface="Microsoft YaHei"/>
            </a:rPr>
            <a:t> Model Selection</a:t>
          </a:r>
        </a:p>
      </dsp:txBody>
      <dsp:txXfrm>
        <a:off x="4603258" y="2428344"/>
        <a:ext cx="1277688" cy="851792"/>
      </dsp:txXfrm>
    </dsp:sp>
    <dsp:sp modelId="{B38D3DBF-AF72-4E04-A808-932055891129}">
      <dsp:nvSpPr>
        <dsp:cNvPr id="0" name=""/>
        <dsp:cNvSpPr/>
      </dsp:nvSpPr>
      <dsp:spPr>
        <a:xfrm>
          <a:off x="6008716" y="2428344"/>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 Model Evaluation</a:t>
          </a:r>
        </a:p>
      </dsp:txBody>
      <dsp:txXfrm>
        <a:off x="6434612" y="2428344"/>
        <a:ext cx="1277688" cy="851792"/>
      </dsp:txXfrm>
    </dsp:sp>
    <dsp:sp modelId="{E7C20145-B45D-4D2F-98AC-7596988001AD}">
      <dsp:nvSpPr>
        <dsp:cNvPr id="0" name=""/>
        <dsp:cNvSpPr/>
      </dsp:nvSpPr>
      <dsp:spPr>
        <a:xfrm>
          <a:off x="1945256" y="3511044"/>
          <a:ext cx="2565639" cy="1026255"/>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mn-lt"/>
            </a:rPr>
            <a:t> Summary</a:t>
          </a:r>
        </a:p>
      </dsp:txBody>
      <dsp:txXfrm>
        <a:off x="2458384" y="3511044"/>
        <a:ext cx="1539384" cy="1026255"/>
      </dsp:txXfrm>
    </dsp:sp>
    <dsp:sp modelId="{44A72FB7-7269-42D2-B0A2-D994E2485493}">
      <dsp:nvSpPr>
        <dsp:cNvPr id="0" name=""/>
        <dsp:cNvSpPr/>
      </dsp:nvSpPr>
      <dsp:spPr>
        <a:xfrm>
          <a:off x="4177362" y="3598275"/>
          <a:ext cx="212948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Interpretation</a:t>
          </a:r>
        </a:p>
      </dsp:txBody>
      <dsp:txXfrm>
        <a:off x="4603258" y="3598275"/>
        <a:ext cx="1277688" cy="851792"/>
      </dsp:txXfrm>
    </dsp:sp>
    <dsp:sp modelId="{0E8F965F-4575-4A62-915B-0405D647E657}">
      <dsp:nvSpPr>
        <dsp:cNvPr id="0" name=""/>
        <dsp:cNvSpPr/>
      </dsp:nvSpPr>
      <dsp:spPr>
        <a:xfrm>
          <a:off x="6008716" y="3598275"/>
          <a:ext cx="2180290" cy="851792"/>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rtl="0">
            <a:lnSpc>
              <a:spcPct val="90000"/>
            </a:lnSpc>
            <a:spcBef>
              <a:spcPct val="0"/>
            </a:spcBef>
            <a:spcAft>
              <a:spcPct val="35000"/>
            </a:spcAft>
            <a:buNone/>
          </a:pPr>
          <a:r>
            <a:rPr lang="en-US" sz="1300" b="1" kern="1200">
              <a:solidFill>
                <a:schemeClr val="accent1"/>
              </a:solidFill>
              <a:latin typeface="+mn-lt"/>
              <a:ea typeface="Microsoft YaHei"/>
            </a:rPr>
            <a:t>Recommendation</a:t>
          </a:r>
        </a:p>
      </dsp:txBody>
      <dsp:txXfrm>
        <a:off x="6434612" y="3598275"/>
        <a:ext cx="1328498" cy="851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5C88-A71E-4681-BEE7-15E637735B86}">
      <dsp:nvSpPr>
        <dsp:cNvPr id="0" name=""/>
        <dsp:cNvSpPr/>
      </dsp:nvSpPr>
      <dsp:spPr>
        <a:xfrm>
          <a:off x="6450" y="2473938"/>
          <a:ext cx="1792092" cy="179209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b="0" i="0" kern="1200">
              <a:latin typeface="+mn-lt"/>
            </a:rPr>
            <a:t>Detect  unsatisfied flight with high accuracy</a:t>
          </a:r>
        </a:p>
      </dsp:txBody>
      <dsp:txXfrm>
        <a:off x="268896" y="2736384"/>
        <a:ext cx="1267200" cy="1267200"/>
      </dsp:txXfrm>
    </dsp:sp>
    <dsp:sp modelId="{2FAAF346-B0C2-4443-BCC0-EAAC2D8D14C8}">
      <dsp:nvSpPr>
        <dsp:cNvPr id="0" name=""/>
        <dsp:cNvSpPr/>
      </dsp:nvSpPr>
      <dsp:spPr>
        <a:xfrm>
          <a:off x="1944060" y="2850278"/>
          <a:ext cx="1039413" cy="103941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81834" y="3247750"/>
        <a:ext cx="763865" cy="244469"/>
      </dsp:txXfrm>
    </dsp:sp>
    <dsp:sp modelId="{236DE8E7-945A-4E2E-8285-223899BF9E5C}">
      <dsp:nvSpPr>
        <dsp:cNvPr id="0" name=""/>
        <dsp:cNvSpPr/>
      </dsp:nvSpPr>
      <dsp:spPr>
        <a:xfrm>
          <a:off x="3128992" y="2473938"/>
          <a:ext cx="1792092" cy="179209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b="0" i="0" kern="1200">
              <a:latin typeface="+mn-lt"/>
            </a:rPr>
            <a:t>Recommend service upgrade</a:t>
          </a:r>
        </a:p>
      </dsp:txBody>
      <dsp:txXfrm>
        <a:off x="3391438" y="2736384"/>
        <a:ext cx="1267200" cy="1267200"/>
      </dsp:txXfrm>
    </dsp:sp>
    <dsp:sp modelId="{72DFDD89-20F5-4BDA-8E78-FB51294BBF88}">
      <dsp:nvSpPr>
        <dsp:cNvPr id="0" name=""/>
        <dsp:cNvSpPr/>
      </dsp:nvSpPr>
      <dsp:spPr>
        <a:xfrm>
          <a:off x="5066602" y="2850278"/>
          <a:ext cx="1039413" cy="1039413"/>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04376" y="3247750"/>
        <a:ext cx="763865" cy="244469"/>
      </dsp:txXfrm>
    </dsp:sp>
    <dsp:sp modelId="{CDDF4472-2189-48FF-BF6B-BD275774A649}">
      <dsp:nvSpPr>
        <dsp:cNvPr id="0" name=""/>
        <dsp:cNvSpPr/>
      </dsp:nvSpPr>
      <dsp:spPr>
        <a:xfrm>
          <a:off x="6251534" y="2473938"/>
          <a:ext cx="1792092" cy="179209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n-lt"/>
            </a:rPr>
            <a:t>Improve both sales and market share</a:t>
          </a:r>
        </a:p>
      </dsp:txBody>
      <dsp:txXfrm>
        <a:off x="6513980" y="2736384"/>
        <a:ext cx="1267200" cy="1267200"/>
      </dsp:txXfrm>
    </dsp:sp>
    <dsp:sp modelId="{84177B23-95CF-4B40-94A6-81E36C324C24}">
      <dsp:nvSpPr>
        <dsp:cNvPr id="0" name=""/>
        <dsp:cNvSpPr/>
      </dsp:nvSpPr>
      <dsp:spPr>
        <a:xfrm>
          <a:off x="8189144" y="2850278"/>
          <a:ext cx="1039413" cy="1039413"/>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326918" y="3064397"/>
        <a:ext cx="763865" cy="611175"/>
      </dsp:txXfrm>
    </dsp:sp>
    <dsp:sp modelId="{6B147CF5-E097-40F7-93E3-230F4F3DDBEE}">
      <dsp:nvSpPr>
        <dsp:cNvPr id="0" name=""/>
        <dsp:cNvSpPr/>
      </dsp:nvSpPr>
      <dsp:spPr>
        <a:xfrm>
          <a:off x="9374076" y="2473938"/>
          <a:ext cx="1792092" cy="1792092"/>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mn-lt"/>
            </a:rPr>
            <a:t> Increase Economic Value</a:t>
          </a:r>
        </a:p>
      </dsp:txBody>
      <dsp:txXfrm>
        <a:off x="9636522" y="2736384"/>
        <a:ext cx="1267200" cy="12672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0.12555</cdr:x>
      <cdr:y>0.56886</cdr:y>
    </cdr:from>
    <cdr:to>
      <cdr:x>0.46468</cdr:x>
      <cdr:y>0.63784</cdr:y>
    </cdr:to>
    <cdr:sp macro="" textlink="">
      <cdr:nvSpPr>
        <cdr:cNvPr id="2" name="TextBox 17">
          <a:extLst xmlns:a="http://schemas.openxmlformats.org/drawingml/2006/main">
            <a:ext uri="{FF2B5EF4-FFF2-40B4-BE49-F238E27FC236}">
              <a16:creationId xmlns:a16="http://schemas.microsoft.com/office/drawing/2014/main" id="{2DC03E57-AABF-A54C-966F-FB22B39767B7}"/>
            </a:ext>
          </a:extLst>
        </cdr:cNvPr>
        <cdr:cNvSpPr txBox="1"/>
      </cdr:nvSpPr>
      <cdr:spPr>
        <a:xfrm xmlns:a="http://schemas.openxmlformats.org/drawingml/2006/main">
          <a:off x="707966" y="2284164"/>
          <a:ext cx="1912277"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lvl="0"/>
          <a:r>
            <a:rPr kumimoji="0" lang="en-US" sz="12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Cumulative</a:t>
          </a:r>
          <a:r>
            <a:rPr kumimoji="0" lang="en-US" sz="1200" b="0" i="0" u="none" strike="noStrike" kern="1200" cap="none" spc="0" normalizeH="0" noProof="0" dirty="0">
              <a:ln>
                <a:noFill/>
              </a:ln>
              <a:solidFill>
                <a:srgbClr val="E7E6E6">
                  <a:lumMod val="50000"/>
                </a:srgbClr>
              </a:solidFill>
              <a:effectLst/>
              <a:uLnTx/>
              <a:uFillTx/>
              <a:latin typeface="Calibri" panose="020F0502020204030204"/>
              <a:ea typeface="+mn-ea"/>
              <a:cs typeface="+mn-cs"/>
            </a:rPr>
            <a:t> Total Return</a:t>
          </a:r>
          <a:endParaRPr kumimoji="0" lang="en-US" sz="12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cdr:txBody>
    </cdr:sp>
  </cdr:relSizeAnchor>
  <cdr:relSizeAnchor xmlns:cdr="http://schemas.openxmlformats.org/drawingml/2006/chartDrawing">
    <cdr:from>
      <cdr:x>0.26154</cdr:x>
      <cdr:y>0.6375</cdr:y>
    </cdr:from>
    <cdr:to>
      <cdr:x>0.26154</cdr:x>
      <cdr:y>0.71188</cdr:y>
    </cdr:to>
    <cdr:cxnSp macro="">
      <cdr:nvCxnSpPr>
        <cdr:cNvPr id="3" name="Straight Connector 2">
          <a:extLst xmlns:a="http://schemas.openxmlformats.org/drawingml/2006/main">
            <a:ext uri="{FF2B5EF4-FFF2-40B4-BE49-F238E27FC236}">
              <a16:creationId xmlns:a16="http://schemas.microsoft.com/office/drawing/2014/main" id="{B272186F-266D-184D-B943-217D2D0D2148}"/>
            </a:ext>
          </a:extLst>
        </cdr:cNvPr>
        <cdr:cNvCxnSpPr>
          <a:cxnSpLocks xmlns:a="http://schemas.openxmlformats.org/drawingml/2006/main"/>
        </cdr:cNvCxnSpPr>
      </cdr:nvCxnSpPr>
      <cdr:spPr>
        <a:xfrm xmlns:a="http://schemas.openxmlformats.org/drawingml/2006/main">
          <a:off x="1474763" y="2559801"/>
          <a:ext cx="0" cy="298644"/>
        </a:xfrm>
        <a:prstGeom xmlns:a="http://schemas.openxmlformats.org/drawingml/2006/main" prst="line">
          <a:avLst/>
        </a:prstGeom>
        <a:ln xmlns:a="http://schemas.openxmlformats.org/drawingml/2006/mai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0701E-A63B-0843-941A-BACA43E38E65}" type="datetimeFigureOut">
              <a:rPr lang="en-CN" smtClean="0"/>
              <a:t>03/16/2022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79D1F-97AF-594E-9B33-D6B59A92AD3B}" type="slidenum">
              <a:rPr lang="en-CN" smtClean="0"/>
              <a:t>‹#›</a:t>
            </a:fld>
            <a:endParaRPr lang="en-CN"/>
          </a:p>
        </p:txBody>
      </p:sp>
    </p:spTree>
    <p:extLst>
      <p:ext uri="{BB962C8B-B14F-4D97-AF65-F5344CB8AC3E}">
        <p14:creationId xmlns:p14="http://schemas.microsoft.com/office/powerpoint/2010/main" val="161944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F79D1F-97AF-594E-9B33-D6B59A92AD3B}" type="slidenum">
              <a:rPr lang="en-CN" smtClean="0"/>
              <a:t>1</a:t>
            </a:fld>
            <a:endParaRPr lang="en-CN"/>
          </a:p>
        </p:txBody>
      </p:sp>
    </p:spTree>
    <p:extLst>
      <p:ext uri="{BB962C8B-B14F-4D97-AF65-F5344CB8AC3E}">
        <p14:creationId xmlns:p14="http://schemas.microsoft.com/office/powerpoint/2010/main" val="1327482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12</a:t>
            </a:fld>
            <a:endParaRPr lang="en-CN"/>
          </a:p>
        </p:txBody>
      </p:sp>
    </p:spTree>
    <p:extLst>
      <p:ext uri="{BB962C8B-B14F-4D97-AF65-F5344CB8AC3E}">
        <p14:creationId xmlns:p14="http://schemas.microsoft.com/office/powerpoint/2010/main" val="52962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Explain how the logic of clustering, and why it didn’t work.</a:t>
            </a:r>
          </a:p>
          <a:p>
            <a:r>
              <a:rPr lang="en-CN"/>
              <a:t>At the end, infer that we would generate labels manually later on</a:t>
            </a:r>
          </a:p>
          <a:p>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13</a:t>
            </a:fld>
            <a:endParaRPr lang="en-CN"/>
          </a:p>
        </p:txBody>
      </p:sp>
    </p:spTree>
    <p:extLst>
      <p:ext uri="{BB962C8B-B14F-4D97-AF65-F5344CB8AC3E}">
        <p14:creationId xmlns:p14="http://schemas.microsoft.com/office/powerpoint/2010/main" val="137492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ltLang="zh-CN">
                <a:solidFill>
                  <a:schemeClr val="accent1"/>
                </a:solidFill>
              </a:rPr>
              <a:t>Among all predictors, Online boarding and Inflight entertainment are highly correlated with satisfaction.</a:t>
            </a:r>
          </a:p>
          <a:p>
            <a:pPr marL="285750" indent="-285750">
              <a:buFont typeface="Arial" panose="020B0604020202020204" pitchFamily="34" charset="0"/>
              <a:buChar char="•"/>
            </a:pPr>
            <a:r>
              <a:rPr lang="en-US" altLang="zh-CN">
                <a:solidFill>
                  <a:schemeClr val="accent1"/>
                </a:solidFill>
              </a:rPr>
              <a:t>Id,</a:t>
            </a:r>
            <a:r>
              <a:rPr lang="en-US" altLang="zh-CN" sz="1200" b="0">
                <a:solidFill>
                  <a:schemeClr val="accent1"/>
                </a:solidFill>
                <a:effectLst/>
              </a:rPr>
              <a:t> Departure/Arrival time convenient, Departure/Arrival Delay in Minutes, </a:t>
            </a:r>
            <a:r>
              <a:rPr lang="en-US" altLang="zh-CN">
                <a:solidFill>
                  <a:schemeClr val="accent1"/>
                </a:solidFill>
              </a:rPr>
              <a:t>Gate location have relatively low correlation</a:t>
            </a:r>
          </a:p>
          <a:p>
            <a:endParaRPr lang="en-US"/>
          </a:p>
        </p:txBody>
      </p:sp>
      <p:sp>
        <p:nvSpPr>
          <p:cNvPr id="4" name="Slide Number Placeholder 3"/>
          <p:cNvSpPr>
            <a:spLocks noGrp="1"/>
          </p:cNvSpPr>
          <p:nvPr>
            <p:ph type="sldNum" sz="quarter" idx="5"/>
          </p:nvPr>
        </p:nvSpPr>
        <p:spPr/>
        <p:txBody>
          <a:bodyPr/>
          <a:lstStyle/>
          <a:p>
            <a:fld id="{88F79D1F-97AF-594E-9B33-D6B59A92AD3B}" type="slidenum">
              <a:rPr lang="en-CN" smtClean="0"/>
              <a:t>14</a:t>
            </a:fld>
            <a:endParaRPr lang="en-CN"/>
          </a:p>
        </p:txBody>
      </p:sp>
    </p:spTree>
    <p:extLst>
      <p:ext uri="{BB962C8B-B14F-4D97-AF65-F5344CB8AC3E}">
        <p14:creationId xmlns:p14="http://schemas.microsoft.com/office/powerpoint/2010/main" val="103211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F79D1F-97AF-594E-9B33-D6B59A92AD3B}" type="slidenum">
              <a:rPr lang="en-CN" smtClean="0"/>
              <a:t>15</a:t>
            </a:fld>
            <a:endParaRPr lang="en-CN"/>
          </a:p>
        </p:txBody>
      </p:sp>
    </p:spTree>
    <p:extLst>
      <p:ext uri="{BB962C8B-B14F-4D97-AF65-F5344CB8AC3E}">
        <p14:creationId xmlns:p14="http://schemas.microsoft.com/office/powerpoint/2010/main" val="31193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One-Side Sampling (GOSS)</a:t>
            </a:r>
            <a:r>
              <a:rPr lang="en-US" sz="1200" b="0" i="0" kern="1200">
                <a:solidFill>
                  <a:schemeClr val="tx1"/>
                </a:solidFill>
                <a:effectLst/>
                <a:latin typeface="+mn-lt"/>
                <a:ea typeface="+mn-ea"/>
                <a:cs typeface="+mn-cs"/>
              </a:rPr>
              <a:t>: Uses only the data points with larger gradients to estimate information gain (obtaining an accurate estimation of information gain while using fewer observations. This makes it lighter — ergo its name: </a:t>
            </a:r>
            <a:r>
              <a:rPr lang="en-US" sz="1200" b="0" i="0" kern="1200" err="1">
                <a:solidFill>
                  <a:schemeClr val="tx1"/>
                </a:solidFill>
                <a:effectLst/>
                <a:latin typeface="+mn-lt"/>
                <a:ea typeface="+mn-ea"/>
                <a:cs typeface="+mn-cs"/>
              </a:rPr>
              <a:t>LightGBM</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Terminology alert!</a:t>
            </a:r>
            <a:r>
              <a:rPr lang="en-US" sz="1200" b="0" i="0" kern="1200">
                <a:solidFill>
                  <a:schemeClr val="tx1"/>
                </a:solidFill>
                <a:effectLst/>
                <a:latin typeface="+mn-lt"/>
                <a:ea typeface="+mn-ea"/>
                <a:cs typeface="+mn-cs"/>
              </a:rPr>
              <a:t> we define gradient as the negative derivative of the loss function we try to minimize.</a:t>
            </a:r>
          </a:p>
          <a:p>
            <a:r>
              <a:rPr lang="en-US" sz="1200" b="1" i="0" kern="1200">
                <a:solidFill>
                  <a:schemeClr val="tx1"/>
                </a:solidFill>
                <a:effectLst/>
                <a:latin typeface="+mn-lt"/>
                <a:ea typeface="+mn-ea"/>
                <a:cs typeface="+mn-cs"/>
              </a:rPr>
              <a:t>Exclusive Feature Bundling (EFB):</a:t>
            </a:r>
            <a:r>
              <a:rPr lang="en-US" sz="1200" b="0" i="0" kern="1200">
                <a:solidFill>
                  <a:schemeClr val="tx1"/>
                </a:solidFill>
                <a:effectLst/>
                <a:latin typeface="+mn-lt"/>
                <a:ea typeface="+mn-ea"/>
                <a:cs typeface="+mn-cs"/>
              </a:rPr>
              <a:t> Bundle together features that seldom present non-zero values for the same observation (example: one-hot encoding).</a:t>
            </a:r>
          </a:p>
          <a:p>
            <a:r>
              <a:rPr lang="en-US" sz="1200" b="1" i="0" kern="1200">
                <a:solidFill>
                  <a:schemeClr val="tx1"/>
                </a:solidFill>
                <a:effectLst/>
                <a:latin typeface="+mn-lt"/>
                <a:ea typeface="+mn-ea"/>
                <a:cs typeface="+mn-cs"/>
              </a:rPr>
              <a:t>Histogram based splits:</a:t>
            </a:r>
            <a:r>
              <a:rPr lang="en-US" sz="1200" b="0" i="0" kern="1200">
                <a:solidFill>
                  <a:schemeClr val="tx1"/>
                </a:solidFill>
                <a:effectLst/>
                <a:latin typeface="+mn-lt"/>
                <a:ea typeface="+mn-ea"/>
                <a:cs typeface="+mn-cs"/>
              </a:rPr>
              <a:t> Uses a more efficient histogram-based binning strategy to find the split points in the data. This also makes it faster than regular gradient boosting algorithms.</a:t>
            </a:r>
          </a:p>
          <a:p>
            <a:br>
              <a:rPr lang="en-US"/>
            </a:br>
            <a:endParaRPr lang="en-US" sz="1200" b="0" i="0" kern="1200">
              <a:solidFill>
                <a:schemeClr val="tx1"/>
              </a:solidFill>
              <a:effectLst/>
              <a:latin typeface="+mn-lt"/>
              <a:ea typeface="+mn-ea"/>
              <a:cs typeface="+mn-cs"/>
            </a:endParaRPr>
          </a:p>
          <a:p>
            <a:pPr fontAlgn="base"/>
            <a:endParaRPr lang="en-US" sz="1200" b="0" i="0" kern="1200">
              <a:solidFill>
                <a:schemeClr val="tx1"/>
              </a:solidFill>
              <a:effectLst/>
              <a:latin typeface="+mn-lt"/>
              <a:ea typeface="+mn-ea"/>
              <a:cs typeface="+mn-cs"/>
            </a:endParaRPr>
          </a:p>
          <a:p>
            <a:pPr fontAlgn="base"/>
            <a:r>
              <a:rPr lang="en-US" sz="1200" b="0" i="0" kern="1200">
                <a:solidFill>
                  <a:schemeClr val="tx1"/>
                </a:solidFill>
                <a:effectLst/>
                <a:latin typeface="+mn-lt"/>
                <a:ea typeface="+mn-ea"/>
                <a:cs typeface="+mn-cs"/>
              </a:rPr>
              <a:t>Advantages of Light GBM</a:t>
            </a:r>
          </a:p>
          <a:p>
            <a:pPr fontAlgn="base"/>
            <a:r>
              <a:rPr lang="en-US" sz="1200" b="1" i="0" kern="1200">
                <a:solidFill>
                  <a:schemeClr val="tx1"/>
                </a:solidFill>
                <a:effectLst/>
                <a:latin typeface="+mn-lt"/>
                <a:ea typeface="+mn-ea"/>
                <a:cs typeface="+mn-cs"/>
              </a:rPr>
              <a:t>Faster training speed and higher efficiency:</a:t>
            </a:r>
            <a:r>
              <a:rPr lang="en-US" sz="1200" b="0" i="0" kern="1200">
                <a:solidFill>
                  <a:schemeClr val="tx1"/>
                </a:solidFill>
                <a:effectLst/>
                <a:latin typeface="+mn-lt"/>
                <a:ea typeface="+mn-ea"/>
                <a:cs typeface="+mn-cs"/>
              </a:rPr>
              <a:t> Light GBM uses a histogram-based algorithm </a:t>
            </a:r>
            <a:r>
              <a:rPr lang="en-US" sz="1200" b="0" i="0" kern="1200" err="1">
                <a:solidFill>
                  <a:schemeClr val="tx1"/>
                </a:solidFill>
                <a:effectLst/>
                <a:latin typeface="+mn-lt"/>
                <a:ea typeface="+mn-ea"/>
                <a:cs typeface="+mn-cs"/>
              </a:rPr>
              <a:t>i.e</a:t>
            </a:r>
            <a:r>
              <a:rPr lang="en-US" sz="1200" b="0" i="0" kern="1200">
                <a:solidFill>
                  <a:schemeClr val="tx1"/>
                </a:solidFill>
                <a:effectLst/>
                <a:latin typeface="+mn-lt"/>
                <a:ea typeface="+mn-ea"/>
                <a:cs typeface="+mn-cs"/>
              </a:rPr>
              <a:t> it buckets continuous feature values into discrete bins which fasten the training procedure.</a:t>
            </a:r>
          </a:p>
          <a:p>
            <a:pPr fontAlgn="base"/>
            <a:r>
              <a:rPr lang="en-US" sz="1200" b="1" i="0" kern="1200">
                <a:solidFill>
                  <a:schemeClr val="tx1"/>
                </a:solidFill>
                <a:effectLst/>
                <a:latin typeface="+mn-lt"/>
                <a:ea typeface="+mn-ea"/>
                <a:cs typeface="+mn-cs"/>
              </a:rPr>
              <a:t>Lower memory usage:</a:t>
            </a:r>
            <a:r>
              <a:rPr lang="en-US" sz="1200" b="0" i="0" kern="1200">
                <a:solidFill>
                  <a:schemeClr val="tx1"/>
                </a:solidFill>
                <a:effectLst/>
                <a:latin typeface="+mn-lt"/>
                <a:ea typeface="+mn-ea"/>
                <a:cs typeface="+mn-cs"/>
              </a:rPr>
              <a:t> Replaces continuous values to discrete bins which results in lower memory usage.</a:t>
            </a:r>
          </a:p>
          <a:p>
            <a:pPr fontAlgn="base"/>
            <a:r>
              <a:rPr lang="en-US" sz="1200" b="1" i="0" kern="1200">
                <a:solidFill>
                  <a:schemeClr val="tx1"/>
                </a:solidFill>
                <a:effectLst/>
                <a:latin typeface="+mn-lt"/>
                <a:ea typeface="+mn-ea"/>
                <a:cs typeface="+mn-cs"/>
              </a:rPr>
              <a:t>Better accuracy than any other boosting algorithm:</a:t>
            </a:r>
            <a:r>
              <a:rPr lang="en-US" sz="1200" b="0" i="0" kern="1200">
                <a:solidFill>
                  <a:schemeClr val="tx1"/>
                </a:solidFill>
                <a:effectLst/>
                <a:latin typeface="+mn-lt"/>
                <a:ea typeface="+mn-ea"/>
                <a:cs typeface="+mn-cs"/>
              </a:rPr>
              <a:t> It produces much more complex trees by following leaf wise split approach rather than a level-wise approach which is the main factor in achieving higher accuracy.</a:t>
            </a:r>
          </a:p>
          <a:p>
            <a:pPr fontAlgn="base"/>
            <a:r>
              <a:rPr lang="en-US" sz="1200" b="1" i="0" kern="1200">
                <a:solidFill>
                  <a:schemeClr val="tx1"/>
                </a:solidFill>
                <a:effectLst/>
                <a:latin typeface="+mn-lt"/>
                <a:ea typeface="+mn-ea"/>
                <a:cs typeface="+mn-cs"/>
              </a:rPr>
              <a:t>Compatibility with Large Datasets:</a:t>
            </a:r>
            <a:r>
              <a:rPr lang="en-US" sz="1200" b="0" i="0" kern="1200">
                <a:solidFill>
                  <a:schemeClr val="tx1"/>
                </a:solidFill>
                <a:effectLst/>
                <a:latin typeface="+mn-lt"/>
                <a:ea typeface="+mn-ea"/>
                <a:cs typeface="+mn-cs"/>
              </a:rPr>
              <a:t> It is capable of performing equally well with large datasets with a significant reduction in training time as compared to </a:t>
            </a:r>
            <a:r>
              <a:rPr lang="en-US" sz="1200" b="0" i="0" kern="1200" err="1">
                <a:solidFill>
                  <a:schemeClr val="tx1"/>
                </a:solidFill>
                <a:effectLst/>
                <a:latin typeface="+mn-lt"/>
                <a:ea typeface="+mn-ea"/>
                <a:cs typeface="+mn-cs"/>
              </a:rPr>
              <a:t>XGBoost</a:t>
            </a:r>
            <a:r>
              <a:rPr lang="en-US" sz="1200" b="0" i="0" kern="1200">
                <a:solidFill>
                  <a:schemeClr val="tx1"/>
                </a:solidFill>
                <a:effectLst/>
                <a:latin typeface="+mn-lt"/>
                <a:ea typeface="+mn-ea"/>
                <a:cs typeface="+mn-cs"/>
              </a:rPr>
              <a:t>.</a:t>
            </a:r>
          </a:p>
          <a:p>
            <a:pPr fontAlgn="base"/>
            <a:r>
              <a:rPr lang="en-US" sz="1200" b="0" i="0" kern="1200">
                <a:solidFill>
                  <a:schemeClr val="tx1"/>
                </a:solidFill>
                <a:effectLst/>
                <a:latin typeface="+mn-lt"/>
                <a:ea typeface="+mn-ea"/>
                <a:cs typeface="+mn-cs"/>
              </a:rPr>
              <a:t>Disadvantages of Light GBM</a:t>
            </a:r>
          </a:p>
          <a:p>
            <a:pPr fontAlgn="base"/>
            <a:r>
              <a:rPr lang="en-US" sz="1200" b="1" i="0" kern="1200">
                <a:solidFill>
                  <a:schemeClr val="tx1"/>
                </a:solidFill>
                <a:effectLst/>
                <a:latin typeface="+mn-lt"/>
                <a:ea typeface="+mn-ea"/>
                <a:cs typeface="+mn-cs"/>
              </a:rPr>
              <a:t>Overfitting:</a:t>
            </a:r>
            <a:r>
              <a:rPr lang="en-US" sz="1200" b="0" i="0" kern="1200">
                <a:solidFill>
                  <a:schemeClr val="tx1"/>
                </a:solidFill>
                <a:effectLst/>
                <a:latin typeface="+mn-lt"/>
                <a:ea typeface="+mn-ea"/>
                <a:cs typeface="+mn-cs"/>
              </a:rPr>
              <a:t> Light GBM split the tree leaf-wise which can lead to overfitting as it produces much complex trees.</a:t>
            </a:r>
          </a:p>
          <a:p>
            <a:pPr fontAlgn="base"/>
            <a:r>
              <a:rPr lang="en-US" sz="1200" b="1" i="0" kern="1200">
                <a:solidFill>
                  <a:schemeClr val="tx1"/>
                </a:solidFill>
                <a:effectLst/>
                <a:latin typeface="+mn-lt"/>
                <a:ea typeface="+mn-ea"/>
                <a:cs typeface="+mn-cs"/>
              </a:rPr>
              <a:t>Compatibility with Datasets:</a:t>
            </a:r>
            <a:r>
              <a:rPr lang="en-US" sz="1200" b="0" i="0" kern="1200">
                <a:solidFill>
                  <a:schemeClr val="tx1"/>
                </a:solidFill>
                <a:effectLst/>
                <a:latin typeface="+mn-lt"/>
                <a:ea typeface="+mn-ea"/>
                <a:cs typeface="+mn-cs"/>
              </a:rPr>
              <a:t> Light GBM is sensitive to overfitting and thus can easily overfit small data.</a:t>
            </a:r>
          </a:p>
          <a:p>
            <a:endParaRPr lang="en-US"/>
          </a:p>
        </p:txBody>
      </p:sp>
      <p:sp>
        <p:nvSpPr>
          <p:cNvPr id="4" name="Slide Number Placeholder 3"/>
          <p:cNvSpPr>
            <a:spLocks noGrp="1"/>
          </p:cNvSpPr>
          <p:nvPr>
            <p:ph type="sldNum" sz="quarter" idx="5"/>
          </p:nvPr>
        </p:nvSpPr>
        <p:spPr/>
        <p:txBody>
          <a:bodyPr/>
          <a:lstStyle/>
          <a:p>
            <a:fld id="{88F79D1F-97AF-594E-9B33-D6B59A92AD3B}" type="slidenum">
              <a:rPr lang="en-CN" smtClean="0"/>
              <a:t>16</a:t>
            </a:fld>
            <a:endParaRPr lang="en-CN"/>
          </a:p>
        </p:txBody>
      </p:sp>
    </p:spTree>
    <p:extLst>
      <p:ext uri="{BB962C8B-B14F-4D97-AF65-F5344CB8AC3E}">
        <p14:creationId xmlns:p14="http://schemas.microsoft.com/office/powerpoint/2010/main" val="1491948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the difference of precision and recall</a:t>
            </a:r>
          </a:p>
          <a:p>
            <a:r>
              <a:rPr lang="en-US">
                <a:cs typeface="Calibri"/>
              </a:rPr>
              <a:t># Precision (FPR): actually unsatisfied, but predict as satisfied</a:t>
            </a:r>
          </a:p>
          <a:p>
            <a:r>
              <a:rPr lang="en-US">
                <a:cs typeface="Calibri"/>
              </a:rPr>
              <a:t># Recall (FNR): actually satisfied, but predict as unsatisfied</a:t>
            </a:r>
          </a:p>
        </p:txBody>
      </p:sp>
      <p:sp>
        <p:nvSpPr>
          <p:cNvPr id="4" name="Slide Number Placeholder 3"/>
          <p:cNvSpPr>
            <a:spLocks noGrp="1"/>
          </p:cNvSpPr>
          <p:nvPr>
            <p:ph type="sldNum" sz="quarter" idx="5"/>
          </p:nvPr>
        </p:nvSpPr>
        <p:spPr/>
        <p:txBody>
          <a:bodyPr/>
          <a:lstStyle/>
          <a:p>
            <a:fld id="{88F79D1F-97AF-594E-9B33-D6B59A92AD3B}" type="slidenum">
              <a:rPr lang="en-CN" smtClean="0"/>
              <a:t>17</a:t>
            </a:fld>
            <a:endParaRPr lang="en-CN"/>
          </a:p>
        </p:txBody>
      </p:sp>
    </p:spTree>
    <p:extLst>
      <p:ext uri="{BB962C8B-B14F-4D97-AF65-F5344CB8AC3E}">
        <p14:creationId xmlns:p14="http://schemas.microsoft.com/office/powerpoint/2010/main" val="43307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find the top 5 upgradable features</a:t>
            </a:r>
          </a:p>
        </p:txBody>
      </p:sp>
      <p:sp>
        <p:nvSpPr>
          <p:cNvPr id="4" name="Slide Number Placeholder 3"/>
          <p:cNvSpPr>
            <a:spLocks noGrp="1"/>
          </p:cNvSpPr>
          <p:nvPr>
            <p:ph type="sldNum" sz="quarter" idx="5"/>
          </p:nvPr>
        </p:nvSpPr>
        <p:spPr/>
        <p:txBody>
          <a:bodyPr/>
          <a:lstStyle/>
          <a:p>
            <a:fld id="{88F79D1F-97AF-594E-9B33-D6B59A92AD3B}" type="slidenum">
              <a:rPr lang="en-CN" smtClean="0"/>
              <a:t>18</a:t>
            </a:fld>
            <a:endParaRPr lang="en-CN"/>
          </a:p>
        </p:txBody>
      </p:sp>
    </p:spTree>
    <p:extLst>
      <p:ext uri="{BB962C8B-B14F-4D97-AF65-F5344CB8AC3E}">
        <p14:creationId xmlns:p14="http://schemas.microsoft.com/office/powerpoint/2010/main" val="46560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the calculation of </a:t>
            </a:r>
            <a:r>
              <a:rPr lang="en-US" err="1">
                <a:cs typeface="Calibri"/>
              </a:rPr>
              <a:t>pdp</a:t>
            </a:r>
          </a:p>
          <a:p>
            <a:r>
              <a:rPr lang="en-US">
                <a:cs typeface="Calibri"/>
              </a:rPr>
              <a:t>1. Replace </a:t>
            </a:r>
            <a:r>
              <a:rPr lang="en-US" err="1">
                <a:cs typeface="Calibri"/>
              </a:rPr>
              <a:t>wifi</a:t>
            </a:r>
            <a:r>
              <a:rPr lang="en-US">
                <a:cs typeface="Calibri"/>
              </a:rPr>
              <a:t> service in the entire dataset as fixed value</a:t>
            </a:r>
          </a:p>
          <a:p>
            <a:r>
              <a:rPr lang="en-US">
                <a:cs typeface="Calibri"/>
              </a:rPr>
              <a:t>2. put the dataset into the model, get predictions for all the data and take the average</a:t>
            </a:r>
          </a:p>
          <a:p>
            <a:r>
              <a:rPr lang="en-US">
                <a:cs typeface="Calibri"/>
              </a:rPr>
              <a:t>3. repeat this for all unique values of </a:t>
            </a:r>
            <a:r>
              <a:rPr lang="en-US" err="1">
                <a:cs typeface="Calibri"/>
              </a:rPr>
              <a:t>wifi</a:t>
            </a:r>
            <a:r>
              <a:rPr lang="en-US">
                <a:cs typeface="Calibri"/>
              </a:rPr>
              <a:t> service and get the plot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F79D1F-97AF-594E-9B33-D6B59A92AD3B}" type="slidenum">
              <a:rPr kumimoji="0" lang="en-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012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200" kern="1200">
                <a:solidFill>
                  <a:schemeClr val="accent2"/>
                </a:solidFill>
                <a:latin typeface="微软雅黑" panose="020B0503020204020204" pitchFamily="34" charset="-122"/>
                <a:ea typeface="微软雅黑" panose="020B0503020204020204" pitchFamily="34" charset="-122"/>
                <a:cs typeface="+mn-cs"/>
              </a:rPr>
              <a:t>Given Clustering didn’t help generate intuitive labels, we decided to generate labels manually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CN" sz="1200" kern="1200">
                <a:solidFill>
                  <a:schemeClr val="accent2"/>
                </a:solidFill>
                <a:latin typeface="微软雅黑" panose="020B0503020204020204" pitchFamily="34" charset="-122"/>
                <a:ea typeface="微软雅黑" panose="020B0503020204020204" pitchFamily="34" charset="-122"/>
                <a:cs typeface="+mn-cs"/>
              </a:rPr>
              <a:t>We want generate labels that have business meanings, and can be interpret differently from our model. (Business Meaning as the start-off point) </a:t>
            </a:r>
          </a:p>
          <a:p>
            <a:pPr marL="171450" indent="-171450">
              <a:buFont typeface="Arial" panose="020B0604020202020204" pitchFamily="34" charset="0"/>
              <a:buChar char="•"/>
            </a:pPr>
            <a:r>
              <a:rPr lang="en-CN"/>
              <a:t>We don’t want to discriminate based on gender and age (not using them to define business value); flight distance is a variable that we can hardly influence upon</a:t>
            </a:r>
          </a:p>
          <a:p>
            <a:pPr marL="171450" indent="-171450">
              <a:buFont typeface="Arial" panose="020B0604020202020204" pitchFamily="34" charset="0"/>
              <a:buChar char="•"/>
            </a:pPr>
            <a:r>
              <a:rPr lang="en-CN"/>
              <a:t>‘Loyalty’, ‘Is Business Travel’, ‘Class’ are suitable to define customer value and can help reveal some of the customer personas. We take the combination of them to differentiate customers</a:t>
            </a:r>
          </a:p>
          <a:p>
            <a:pPr marL="0" indent="0">
              <a:buFont typeface="Arial" panose="020B0604020202020204" pitchFamily="34" charset="0"/>
              <a:buNone/>
            </a:pPr>
            <a:r>
              <a:rPr lang="en-CN"/>
              <a:t>* Ordinary travelers have more population than business passengers; business passengers fly more frequently compared to travelers.</a:t>
            </a:r>
          </a:p>
        </p:txBody>
      </p:sp>
      <p:sp>
        <p:nvSpPr>
          <p:cNvPr id="4" name="Slide Number Placeholder 3"/>
          <p:cNvSpPr>
            <a:spLocks noGrp="1"/>
          </p:cNvSpPr>
          <p:nvPr>
            <p:ph type="sldNum" sz="quarter" idx="5"/>
          </p:nvPr>
        </p:nvSpPr>
        <p:spPr/>
        <p:txBody>
          <a:bodyPr/>
          <a:lstStyle/>
          <a:p>
            <a:fld id="{88F79D1F-97AF-594E-9B33-D6B59A92AD3B}" type="slidenum">
              <a:rPr lang="en-CN" smtClean="0"/>
              <a:t>20</a:t>
            </a:fld>
            <a:endParaRPr lang="en-CN"/>
          </a:p>
        </p:txBody>
      </p:sp>
    </p:spTree>
    <p:extLst>
      <p:ext uri="{BB962C8B-B14F-4D97-AF65-F5344CB8AC3E}">
        <p14:creationId xmlns:p14="http://schemas.microsoft.com/office/powerpoint/2010/main" val="1571061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accent2"/>
                </a:solidFill>
                <a:latin typeface="微软雅黑" panose="020B0503020204020204" pitchFamily="34" charset="-122"/>
                <a:ea typeface="微软雅黑" panose="020B0503020204020204" pitchFamily="34" charset="-122"/>
                <a:cs typeface="+mn-cs"/>
              </a:rPr>
              <a:t>Loyal Business Class </a:t>
            </a:r>
            <a:r>
              <a:rPr lang="en-US" sz="1200" kern="1200">
                <a:solidFill>
                  <a:schemeClr val="accent2"/>
                </a:solidFill>
                <a:latin typeface="微软雅黑" panose="020B0503020204020204" pitchFamily="34" charset="-122"/>
                <a:ea typeface="微软雅黑" panose="020B0503020204020204" pitchFamily="34" charset="-122"/>
                <a:cs typeface="+mn-cs"/>
              </a:rPr>
              <a:t>passengers are our prime and high value customers, but they aren’t satisfy enough with inflight </a:t>
            </a:r>
            <a:r>
              <a:rPr lang="en-US" sz="1200" kern="1200" err="1">
                <a:solidFill>
                  <a:schemeClr val="accent2"/>
                </a:solidFill>
                <a:latin typeface="微软雅黑" panose="020B0503020204020204" pitchFamily="34" charset="-122"/>
                <a:ea typeface="微软雅黑" panose="020B0503020204020204" pitchFamily="34" charset="-122"/>
                <a:cs typeface="+mn-cs"/>
              </a:rPr>
              <a:t>wifi</a:t>
            </a:r>
            <a:r>
              <a:rPr lang="en-US" sz="1200" kern="1200">
                <a:solidFill>
                  <a:schemeClr val="accent2"/>
                </a:solidFill>
                <a:latin typeface="微软雅黑" panose="020B0503020204020204" pitchFamily="34" charset="-122"/>
                <a:ea typeface="微软雅黑" panose="020B0503020204020204" pitchFamily="34" charset="-122"/>
                <a:cs typeface="+mn-cs"/>
              </a:rPr>
              <a:t> service (comparing horizontally and vertically)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accent2"/>
                </a:solidFill>
                <a:latin typeface="微软雅黑" panose="020B0503020204020204" pitchFamily="34" charset="-122"/>
                <a:ea typeface="微软雅黑" panose="020B0503020204020204" pitchFamily="34" charset="-122"/>
                <a:cs typeface="+mn-cs"/>
              </a:rPr>
              <a:t>Non-loyal Business Class </a:t>
            </a:r>
            <a:r>
              <a:rPr lang="en-US" sz="1200" kern="1200">
                <a:solidFill>
                  <a:schemeClr val="accent2"/>
                </a:solidFill>
                <a:latin typeface="微软雅黑" panose="020B0503020204020204" pitchFamily="34" charset="-122"/>
                <a:ea typeface="微软雅黑" panose="020B0503020204020204" pitchFamily="34" charset="-122"/>
                <a:cs typeface="+mn-cs"/>
              </a:rPr>
              <a:t>passengers aren’t satisfy with seat comfort. These people may potentially have more exposure to the business class in various airlines. In order to attract these potential high value customers, given they are ‘rich’, we need to consider improving the seat comfort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accent2"/>
                </a:solidFill>
                <a:latin typeface="微软雅黑" panose="020B0503020204020204" pitchFamily="34" charset="-122"/>
                <a:ea typeface="微软雅黑" panose="020B0503020204020204" pitchFamily="34" charset="-122"/>
                <a:cs typeface="+mn-cs"/>
              </a:rPr>
              <a:t>Potential Issue: our </a:t>
            </a:r>
            <a:r>
              <a:rPr lang="en-US" sz="1200" kern="1200" err="1">
                <a:solidFill>
                  <a:schemeClr val="accent2"/>
                </a:solidFill>
                <a:latin typeface="微软雅黑" panose="020B0503020204020204" pitchFamily="34" charset="-122"/>
                <a:ea typeface="微软雅黑" panose="020B0503020204020204" pitchFamily="34" charset="-122"/>
                <a:cs typeface="+mn-cs"/>
              </a:rPr>
              <a:t>wifi</a:t>
            </a:r>
            <a:r>
              <a:rPr lang="en-US" sz="1200" kern="1200">
                <a:solidFill>
                  <a:schemeClr val="accent2"/>
                </a:solidFill>
                <a:latin typeface="微软雅黑" panose="020B0503020204020204" pitchFamily="34" charset="-122"/>
                <a:ea typeface="微软雅黑" panose="020B0503020204020204" pitchFamily="34" charset="-122"/>
                <a:cs typeface="+mn-cs"/>
              </a:rPr>
              <a:t> network is slow, our </a:t>
            </a:r>
            <a:r>
              <a:rPr lang="en-US" sz="1200" kern="1200" err="1">
                <a:solidFill>
                  <a:schemeClr val="accent2"/>
                </a:solidFill>
                <a:latin typeface="微软雅黑" panose="020B0503020204020204" pitchFamily="34" charset="-122"/>
                <a:ea typeface="微软雅黑" panose="020B0503020204020204" pitchFamily="34" charset="-122"/>
                <a:cs typeface="+mn-cs"/>
              </a:rPr>
              <a:t>wifi</a:t>
            </a:r>
            <a:r>
              <a:rPr lang="en-US" sz="1200" kern="1200">
                <a:solidFill>
                  <a:schemeClr val="accent2"/>
                </a:solidFill>
                <a:latin typeface="微软雅黑" panose="020B0503020204020204" pitchFamily="34" charset="-122"/>
                <a:ea typeface="微软雅黑" panose="020B0503020204020204" pitchFamily="34" charset="-122"/>
                <a:cs typeface="+mn-cs"/>
              </a:rPr>
              <a:t> network is expensive, we don’t have </a:t>
            </a:r>
            <a:r>
              <a:rPr lang="en-US" sz="1200" kern="1200" err="1">
                <a:solidFill>
                  <a:schemeClr val="accent2"/>
                </a:solidFill>
                <a:latin typeface="微软雅黑" panose="020B0503020204020204" pitchFamily="34" charset="-122"/>
                <a:ea typeface="微软雅黑" panose="020B0503020204020204" pitchFamily="34" charset="-122"/>
                <a:cs typeface="+mn-cs"/>
              </a:rPr>
              <a:t>wifi</a:t>
            </a:r>
            <a:r>
              <a:rPr lang="en-US" sz="1200" kern="1200">
                <a:solidFill>
                  <a:schemeClr val="accent2"/>
                </a:solidFill>
                <a:latin typeface="微软雅黑" panose="020B0503020204020204" pitchFamily="34" charset="-122"/>
                <a:ea typeface="微软雅黑" panose="020B0503020204020204" pitchFamily="34" charset="-122"/>
                <a:cs typeface="+mn-cs"/>
              </a:rPr>
              <a:t>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2"/>
              </a:solidFill>
              <a:latin typeface="微软雅黑" panose="020B0503020204020204" pitchFamily="34" charset="-122"/>
              <a:ea typeface="微软雅黑" panose="020B0503020204020204" pitchFamily="34" charset="-122"/>
              <a:cs typeface="+mn-cs"/>
            </a:endParaRPr>
          </a:p>
          <a:p>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21</a:t>
            </a:fld>
            <a:endParaRPr lang="en-CN"/>
          </a:p>
        </p:txBody>
      </p:sp>
    </p:spTree>
    <p:extLst>
      <p:ext uri="{BB962C8B-B14F-4D97-AF65-F5344CB8AC3E}">
        <p14:creationId xmlns:p14="http://schemas.microsoft.com/office/powerpoint/2010/main" val="426463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F79D1F-97AF-594E-9B33-D6B59A92AD3B}" type="slidenum">
              <a:rPr lang="en-CN" smtClean="0"/>
              <a:t>2</a:t>
            </a:fld>
            <a:endParaRPr lang="en-CN"/>
          </a:p>
        </p:txBody>
      </p:sp>
    </p:spTree>
    <p:extLst>
      <p:ext uri="{BB962C8B-B14F-4D97-AF65-F5344CB8AC3E}">
        <p14:creationId xmlns:p14="http://schemas.microsoft.com/office/powerpoint/2010/main" val="3699796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Assumption: Business Travel passengers fly more frequent compared with non-business travel. </a:t>
            </a:r>
          </a:p>
          <a:p>
            <a:r>
              <a:rPr lang="en-CN"/>
              <a:t>(No other findings)</a:t>
            </a:r>
          </a:p>
        </p:txBody>
      </p:sp>
      <p:sp>
        <p:nvSpPr>
          <p:cNvPr id="4" name="Slide Number Placeholder 3"/>
          <p:cNvSpPr>
            <a:spLocks noGrp="1"/>
          </p:cNvSpPr>
          <p:nvPr>
            <p:ph type="sldNum" sz="quarter" idx="5"/>
          </p:nvPr>
        </p:nvSpPr>
        <p:spPr/>
        <p:txBody>
          <a:bodyPr/>
          <a:lstStyle/>
          <a:p>
            <a:fld id="{88F79D1F-97AF-594E-9B33-D6B59A92AD3B}" type="slidenum">
              <a:rPr lang="en-CN" smtClean="0"/>
              <a:t>22</a:t>
            </a:fld>
            <a:endParaRPr lang="en-CN"/>
          </a:p>
        </p:txBody>
      </p:sp>
    </p:spTree>
    <p:extLst>
      <p:ext uri="{BB962C8B-B14F-4D97-AF65-F5344CB8AC3E}">
        <p14:creationId xmlns:p14="http://schemas.microsoft.com/office/powerpoint/2010/main" val="239044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b="0"/>
              <a:t>Business Travel + Loyal Customer are the group of people who </a:t>
            </a:r>
            <a:r>
              <a:rPr lang="en-CN" b="1"/>
              <a:t>fly the most </a:t>
            </a:r>
            <a:r>
              <a:rPr lang="en-CN" b="0"/>
              <a:t>(Btravel &gt; not Btravel, Loyal customer &gt; non-loyal customer), </a:t>
            </a:r>
            <a:r>
              <a:rPr lang="en-CN"/>
              <a:t>indicating they are famil</a:t>
            </a:r>
            <a:r>
              <a:rPr lang="en-US" err="1"/>
              <a:t>iar</a:t>
            </a:r>
            <a:r>
              <a:rPr lang="en-US"/>
              <a:t> </a:t>
            </a:r>
            <a:r>
              <a:rPr lang="en-CN"/>
              <a:t>with the online boarding process the most. </a:t>
            </a:r>
          </a:p>
          <a:p>
            <a:r>
              <a:rPr lang="en-CN"/>
              <a:t>However, for other groups, the onlien boarding rating are all low, meaning our online boarding process might be too complicate, need to resolve accessbility issue. </a:t>
            </a:r>
          </a:p>
        </p:txBody>
      </p:sp>
      <p:sp>
        <p:nvSpPr>
          <p:cNvPr id="4" name="Slide Number Placeholder 3"/>
          <p:cNvSpPr>
            <a:spLocks noGrp="1"/>
          </p:cNvSpPr>
          <p:nvPr>
            <p:ph type="sldNum" sz="quarter" idx="5"/>
          </p:nvPr>
        </p:nvSpPr>
        <p:spPr/>
        <p:txBody>
          <a:bodyPr/>
          <a:lstStyle/>
          <a:p>
            <a:fld id="{88F79D1F-97AF-594E-9B33-D6B59A92AD3B}" type="slidenum">
              <a:rPr lang="en-CN" smtClean="0"/>
              <a:t>23</a:t>
            </a:fld>
            <a:endParaRPr lang="en-CN"/>
          </a:p>
        </p:txBody>
      </p:sp>
    </p:spTree>
    <p:extLst>
      <p:ext uri="{BB962C8B-B14F-4D97-AF65-F5344CB8AC3E}">
        <p14:creationId xmlns:p14="http://schemas.microsoft.com/office/powerpoint/2010/main" val="240939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r>
              <a:rPr lang="en-US" sz="2000">
                <a:solidFill>
                  <a:schemeClr val="accent2"/>
                </a:solidFill>
                <a:latin typeface="微软雅黑" panose="020B0503020204020204" pitchFamily="34" charset="-122"/>
                <a:ea typeface="微软雅黑" panose="020B0503020204020204" pitchFamily="34" charset="-122"/>
              </a:rPr>
              <a:t>Inflight </a:t>
            </a:r>
            <a:r>
              <a:rPr lang="en-US" sz="2000" err="1">
                <a:solidFill>
                  <a:schemeClr val="accent2"/>
                </a:solidFill>
                <a:latin typeface="微软雅黑" panose="020B0503020204020204" pitchFamily="34" charset="-122"/>
                <a:ea typeface="微软雅黑" panose="020B0503020204020204" pitchFamily="34" charset="-122"/>
              </a:rPr>
              <a:t>wifi</a:t>
            </a:r>
            <a:r>
              <a:rPr lang="en-US" sz="2000">
                <a:solidFill>
                  <a:schemeClr val="accent2"/>
                </a:solidFill>
                <a:latin typeface="微软雅黑" panose="020B0503020204020204" pitchFamily="34" charset="-122"/>
                <a:ea typeface="微软雅黑" panose="020B0503020204020204" pitchFamily="34" charset="-122"/>
              </a:rPr>
              <a:t> service is a must</a:t>
            </a:r>
          </a:p>
          <a:p>
            <a:pPr marL="0" lvl="0" indent="0">
              <a:buFont typeface="Arial" panose="020B0604020202020204" pitchFamily="34" charset="0"/>
              <a:buNone/>
            </a:pPr>
            <a:r>
              <a:rPr lang="en-US" sz="2000">
                <a:solidFill>
                  <a:schemeClr val="accent2"/>
                </a:solidFill>
                <a:latin typeface="微软雅黑" panose="020B0503020204020204" pitchFamily="34" charset="-122"/>
                <a:ea typeface="微软雅黑" panose="020B0503020204020204" pitchFamily="34" charset="-122"/>
              </a:rPr>
              <a:t>Seat comfort (especially in business class)</a:t>
            </a:r>
          </a:p>
          <a:p>
            <a:pPr marL="0" lvl="0" indent="0">
              <a:buFont typeface="Arial" panose="020B0604020202020204" pitchFamily="34" charset="0"/>
              <a:buNone/>
            </a:pPr>
            <a:r>
              <a:rPr lang="en-US" sz="2000">
                <a:solidFill>
                  <a:schemeClr val="accent2"/>
                </a:solidFill>
                <a:latin typeface="微软雅黑" panose="020B0503020204020204" pitchFamily="34" charset="-122"/>
                <a:ea typeface="微软雅黑" panose="020B0503020204020204" pitchFamily="34" charset="-122"/>
              </a:rPr>
              <a:t>Online boarding (accessibility, and ease of use issue) </a:t>
            </a:r>
          </a:p>
          <a:p>
            <a:r>
              <a:rPr lang="en-CN"/>
              <a:t>*This correspond with the finding in the features prediction section</a:t>
            </a:r>
          </a:p>
        </p:txBody>
      </p:sp>
      <p:sp>
        <p:nvSpPr>
          <p:cNvPr id="4" name="Slide Number Placeholder 3"/>
          <p:cNvSpPr>
            <a:spLocks noGrp="1"/>
          </p:cNvSpPr>
          <p:nvPr>
            <p:ph type="sldNum" sz="quarter" idx="5"/>
          </p:nvPr>
        </p:nvSpPr>
        <p:spPr/>
        <p:txBody>
          <a:bodyPr/>
          <a:lstStyle/>
          <a:p>
            <a:fld id="{88F79D1F-97AF-594E-9B33-D6B59A92AD3B}" type="slidenum">
              <a:rPr lang="en-CN" smtClean="0"/>
              <a:t>24</a:t>
            </a:fld>
            <a:endParaRPr lang="en-CN"/>
          </a:p>
        </p:txBody>
      </p:sp>
    </p:spTree>
    <p:extLst>
      <p:ext uri="{BB962C8B-B14F-4D97-AF65-F5344CB8AC3E}">
        <p14:creationId xmlns:p14="http://schemas.microsoft.com/office/powerpoint/2010/main" val="2358121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*normal 2-hour flight aircraft may fly for 4 times a day. $400 </a:t>
            </a:r>
            <a:r>
              <a:rPr lang="en-US" err="1"/>
              <a:t>wifi</a:t>
            </a:r>
            <a:r>
              <a:rPr lang="en-US"/>
              <a:t> revenue per day * 30 = $12000 month</a:t>
            </a:r>
          </a:p>
          <a:p>
            <a:r>
              <a:rPr lang="en-US"/>
              <a:t>Revenue per month $12000 - $4345 = $7615 .($300,000+$12,960 labor)/$7615 = 41 months</a:t>
            </a:r>
          </a:p>
          <a:p>
            <a:r>
              <a:rPr lang="en-US"/>
              <a:t>*</a:t>
            </a:r>
            <a:r>
              <a:rPr lang="en-US" sz="1200">
                <a:solidFill>
                  <a:schemeClr val="accent2"/>
                </a:solidFill>
              </a:rPr>
              <a:t> labor rate at repair station or airline: $30</a:t>
            </a:r>
            <a:endParaRPr lang="en-US"/>
          </a:p>
          <a:p>
            <a:endParaRPr lang="en-US"/>
          </a:p>
          <a:p>
            <a:r>
              <a:rPr lang="en-US"/>
              <a:t>https://</a:t>
            </a:r>
            <a:r>
              <a:rPr lang="en-US" err="1"/>
              <a:t>www.phocuswire.com</a:t>
            </a:r>
            <a:r>
              <a:rPr lang="en-US"/>
              <a:t>/What-s-the-cost-of-equipping-a-plane-with-</a:t>
            </a:r>
            <a:r>
              <a:rPr lang="en-US" err="1"/>
              <a:t>wifi</a:t>
            </a:r>
            <a:endParaRPr lang="en-US"/>
          </a:p>
          <a:p>
            <a:r>
              <a:rPr lang="en-US"/>
              <a:t>https://</a:t>
            </a:r>
            <a:r>
              <a:rPr lang="en-US" err="1"/>
              <a:t>www.airliners.net</a:t>
            </a:r>
            <a:r>
              <a:rPr lang="en-US"/>
              <a:t>/forum/</a:t>
            </a:r>
            <a:r>
              <a:rPr lang="en-US" err="1"/>
              <a:t>viewtopic.php?t</a:t>
            </a:r>
            <a:r>
              <a:rPr lang="en-US"/>
              <a:t>=1405523</a:t>
            </a:r>
          </a:p>
          <a:p>
            <a:r>
              <a:rPr lang="en-US"/>
              <a:t>https://</a:t>
            </a:r>
            <a:r>
              <a:rPr lang="en-US" err="1"/>
              <a:t>upgradedpoints.com</a:t>
            </a:r>
            <a:r>
              <a:rPr lang="en-US"/>
              <a:t>/travel/airlines/how-airplane-wi-fi-works/</a:t>
            </a:r>
          </a:p>
          <a:p>
            <a:r>
              <a:rPr lang="en-US"/>
              <a:t>https://</a:t>
            </a:r>
            <a:r>
              <a:rPr lang="en-US" err="1"/>
              <a:t>business.gogoair.com</a:t>
            </a:r>
            <a:r>
              <a:rPr lang="en-US"/>
              <a:t>/how-to-buy/data-voice-plans/</a:t>
            </a:r>
          </a:p>
          <a:p>
            <a:endParaRPr lang="en-US"/>
          </a:p>
          <a:p>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25</a:t>
            </a:fld>
            <a:endParaRPr lang="en-CN"/>
          </a:p>
        </p:txBody>
      </p:sp>
    </p:spTree>
    <p:extLst>
      <p:ext uri="{BB962C8B-B14F-4D97-AF65-F5344CB8AC3E}">
        <p14:creationId xmlns:p14="http://schemas.microsoft.com/office/powerpoint/2010/main" val="1142240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CN">
                <a:solidFill>
                  <a:schemeClr val="accent2"/>
                </a:solidFill>
              </a:rPr>
              <a:t>Calculate per seat upgrade cost * #of upgrade seats = total cost (even if we consider all seats as economy class, the cost would be $10,000 * 189 = $1,890,000) </a:t>
            </a:r>
          </a:p>
          <a:p>
            <a:r>
              <a:rPr lang="en-US"/>
              <a:t>Cost of production better seats is high, let alone wasted money on replacing old ones, and let alone whether upgrade seats can really be reflected from customers’ feedback. </a:t>
            </a:r>
          </a:p>
          <a:p>
            <a:endParaRPr lang="en-US"/>
          </a:p>
          <a:p>
            <a:r>
              <a:rPr lang="en-US"/>
              <a:t>Design:</a:t>
            </a:r>
          </a:p>
          <a:p>
            <a:r>
              <a:rPr lang="en-CN" sz="1200">
                <a:solidFill>
                  <a:schemeClr val="accent2"/>
                </a:solidFill>
              </a:rPr>
              <a:t>Intstallation process took short period of time, but the design is where huge time investment needed. A absolute new design and production of seat can take up to 3 years. (Let alone cost of hiring designers)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2"/>
                </a:solidFill>
              </a:rPr>
              <a:t>Most of today’s seats are about as effective in possible, because they’re an efficient use of space ---- hard for groundbreaking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2"/>
                </a:solidFill>
              </a:rPr>
              <a:t>According to an airline seat production company, the most possible advancement for airplane seat is the armrest. (But how will that adjustment make huge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accent2"/>
              </a:solidFill>
            </a:endParaRPr>
          </a:p>
          <a:p>
            <a:endParaRPr lang="en-US"/>
          </a:p>
          <a:p>
            <a:endParaRPr lang="en-US"/>
          </a:p>
          <a:p>
            <a:r>
              <a:rPr lang="en-US"/>
              <a:t>https://</a:t>
            </a:r>
            <a:r>
              <a:rPr lang="en-US" err="1"/>
              <a:t>aerocorner.com</a:t>
            </a:r>
            <a:r>
              <a:rPr lang="en-US"/>
              <a:t>/blog/why-are-planes-so-expensive/</a:t>
            </a:r>
          </a:p>
          <a:p>
            <a:r>
              <a:rPr lang="en-US"/>
              <a:t>https://</a:t>
            </a:r>
            <a:r>
              <a:rPr lang="en-US" err="1"/>
              <a:t>www.businessinsider.com</a:t>
            </a:r>
            <a:r>
              <a:rPr lang="en-US"/>
              <a:t>/a-business-class-seat-costs-80000-2013-8</a:t>
            </a:r>
          </a:p>
          <a:p>
            <a:r>
              <a:rPr lang="en-US"/>
              <a:t>https://</a:t>
            </a:r>
            <a:r>
              <a:rPr lang="en-US" err="1"/>
              <a:t>skift.com</a:t>
            </a:r>
            <a:r>
              <a:rPr lang="en-US"/>
              <a:t>/2017/06/28/designing-an-airline-seat-from-scratch-is-not-as-easy-as-it-looks/</a:t>
            </a:r>
          </a:p>
          <a:p>
            <a:endParaRPr lang="en-US"/>
          </a:p>
        </p:txBody>
      </p:sp>
      <p:sp>
        <p:nvSpPr>
          <p:cNvPr id="4" name="Slide Number Placeholder 3"/>
          <p:cNvSpPr>
            <a:spLocks noGrp="1"/>
          </p:cNvSpPr>
          <p:nvPr>
            <p:ph type="sldNum" sz="quarter" idx="5"/>
          </p:nvPr>
        </p:nvSpPr>
        <p:spPr/>
        <p:txBody>
          <a:bodyPr/>
          <a:lstStyle/>
          <a:p>
            <a:fld id="{88F79D1F-97AF-594E-9B33-D6B59A92AD3B}" type="slidenum">
              <a:rPr lang="en-CN" smtClean="0"/>
              <a:t>26</a:t>
            </a:fld>
            <a:endParaRPr lang="en-CN"/>
          </a:p>
        </p:txBody>
      </p:sp>
    </p:spTree>
    <p:extLst>
      <p:ext uri="{BB962C8B-B14F-4D97-AF65-F5344CB8AC3E}">
        <p14:creationId xmlns:p14="http://schemas.microsoft.com/office/powerpoint/2010/main" val="2178531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chemeClr val="accent2"/>
                </a:solidFill>
              </a:rPr>
              <a:t>N</a:t>
            </a:r>
            <a:r>
              <a:rPr lang="en-CN">
                <a:solidFill>
                  <a:schemeClr val="accent2"/>
                </a:solidFill>
              </a:rPr>
              <a:t>ormally an ariline company will just need upgrade and adjustment of its existing app, which will cost even less</a:t>
            </a:r>
          </a:p>
          <a:p>
            <a:r>
              <a:rPr lang="en-US"/>
              <a:t>https://</a:t>
            </a:r>
            <a:r>
              <a:rPr lang="en-US" err="1"/>
              <a:t>zhuanlan.zhihu.com</a:t>
            </a:r>
            <a:r>
              <a:rPr lang="en-US"/>
              <a:t>/p/409077232</a:t>
            </a:r>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27</a:t>
            </a:fld>
            <a:endParaRPr lang="en-CN"/>
          </a:p>
        </p:txBody>
      </p:sp>
    </p:spTree>
    <p:extLst>
      <p:ext uri="{BB962C8B-B14F-4D97-AF65-F5344CB8AC3E}">
        <p14:creationId xmlns:p14="http://schemas.microsoft.com/office/powerpoint/2010/main" val="889316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from a “cost of implementation and impact” perspectives</a:t>
            </a:r>
          </a:p>
          <a:p>
            <a:pPr marL="0" marR="0" lvl="0" indent="0" algn="l" defTabSz="914400" rtl="0" eaLnBrk="1" fontAlgn="t" latinLnBrk="0" hangingPunct="1">
              <a:lnSpc>
                <a:spcPct val="100000"/>
              </a:lnSpc>
              <a:spcBef>
                <a:spcPts val="0"/>
              </a:spcBef>
              <a:spcAft>
                <a:spcPts val="0"/>
              </a:spcAft>
              <a:buClrTx/>
              <a:buSzTx/>
              <a:buFontTx/>
              <a:buNone/>
              <a:tabLst/>
              <a:defRPr/>
            </a:pPr>
            <a:r>
              <a:rPr lang="en-CN">
                <a:solidFill>
                  <a:schemeClr val="tx2"/>
                </a:solidFill>
              </a:rPr>
              <a:t>Cost of Implementaion: online boarding &gt; inflight wifi &gt; seat comfort</a:t>
            </a:r>
          </a:p>
          <a:p>
            <a:pPr marL="0" marR="0" lvl="0" indent="0" algn="l" defTabSz="914400" rtl="0" eaLnBrk="1" fontAlgn="t" latinLnBrk="0" hangingPunct="1">
              <a:lnSpc>
                <a:spcPct val="100000"/>
              </a:lnSpc>
              <a:spcBef>
                <a:spcPts val="0"/>
              </a:spcBef>
              <a:spcAft>
                <a:spcPts val="0"/>
              </a:spcAft>
              <a:buClrTx/>
              <a:buSzTx/>
              <a:buFontTx/>
              <a:buNone/>
              <a:tabLst/>
              <a:defRPr/>
            </a:pPr>
            <a:r>
              <a:rPr lang="en-CN">
                <a:solidFill>
                  <a:schemeClr val="tx2"/>
                </a:solidFill>
              </a:rPr>
              <a:t>Impact: Inflight wifi &gt; seat comfort &gt; online boarding</a:t>
            </a:r>
          </a:p>
          <a:p>
            <a:pPr marL="0" marR="0" lvl="0" indent="0" algn="l" defTabSz="914400" rtl="0" eaLnBrk="1" fontAlgn="t" latinLnBrk="0" hangingPunct="1">
              <a:lnSpc>
                <a:spcPct val="100000"/>
              </a:lnSpc>
              <a:spcBef>
                <a:spcPts val="0"/>
              </a:spcBef>
              <a:spcAft>
                <a:spcPts val="0"/>
              </a:spcAft>
              <a:buClrTx/>
              <a:buSzTx/>
              <a:buFontTx/>
              <a:buNone/>
              <a:tabLst/>
              <a:defRPr/>
            </a:pPr>
            <a:endParaRPr lang="en-CN">
              <a:solidFill>
                <a:schemeClr val="tx2"/>
              </a:solidFill>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CN">
                <a:solidFill>
                  <a:schemeClr val="tx2"/>
                </a:solidFill>
              </a:rPr>
              <a:t>Overall: suggestion inflight wifi, online boarding, not recommennd seat comfort </a:t>
            </a:r>
          </a:p>
          <a:p>
            <a:pPr rtl="0" eaLnBrk="1" fontAlgn="t" latinLnBrk="0" hangingPunct="1"/>
            <a:endParaRPr lang="en-CN" sz="1200" b="0" i="0" u="none" strike="noStrike" kern="1200">
              <a:solidFill>
                <a:schemeClr val="tx1"/>
              </a:solidFill>
              <a:effectLst/>
              <a:latin typeface="+mn-lt"/>
              <a:ea typeface="+mn-ea"/>
              <a:cs typeface="+mn-cs"/>
            </a:endParaRPr>
          </a:p>
          <a:p>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28</a:t>
            </a:fld>
            <a:endParaRPr lang="en-CN"/>
          </a:p>
        </p:txBody>
      </p:sp>
    </p:spTree>
    <p:extLst>
      <p:ext uri="{BB962C8B-B14F-4D97-AF65-F5344CB8AC3E}">
        <p14:creationId xmlns:p14="http://schemas.microsoft.com/office/powerpoint/2010/main" val="530966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88F79D1F-97AF-594E-9B33-D6B59A92AD3B}" type="slidenum">
              <a:rPr lang="en-CN" smtClean="0"/>
              <a:t>29</a:t>
            </a:fld>
            <a:endParaRPr lang="en-CN"/>
          </a:p>
        </p:txBody>
      </p:sp>
    </p:spTree>
    <p:extLst>
      <p:ext uri="{BB962C8B-B14F-4D97-AF65-F5344CB8AC3E}">
        <p14:creationId xmlns:p14="http://schemas.microsoft.com/office/powerpoint/2010/main" val="214392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www.panasonic.aero</a:t>
            </a:r>
            <a:r>
              <a:rPr lang="en-US"/>
              <a:t>/case-study/increasing-revenue-passenger-satisfaction/</a:t>
            </a:r>
          </a:p>
          <a:p>
            <a:endParaRPr lang="en-US"/>
          </a:p>
          <a:p>
            <a:r>
              <a:rPr lang="en-US"/>
              <a:t>https://</a:t>
            </a:r>
            <a:r>
              <a:rPr lang="en-US" err="1"/>
              <a:t>watermarkconsult.net</a:t>
            </a:r>
            <a:r>
              <a:rPr lang="en-US"/>
              <a:t>/blog/2021/10/18/airline-customer-experience-</a:t>
            </a:r>
            <a:r>
              <a:rPr lang="en-US" err="1"/>
              <a:t>roi</a:t>
            </a:r>
            <a:r>
              <a:rPr lang="en-US"/>
              <a:t>-study/</a:t>
            </a:r>
          </a:p>
          <a:p>
            <a:endParaRPr lang="en-US"/>
          </a:p>
          <a:p>
            <a:r>
              <a:rPr lang="en-US"/>
              <a:t>https://</a:t>
            </a:r>
            <a:r>
              <a:rPr lang="en-US" err="1"/>
              <a:t>gbr.pepperdine.edu</a:t>
            </a:r>
            <a:r>
              <a:rPr lang="en-US"/>
              <a:t>/2010/08/airline-industry-key-success-factors/</a:t>
            </a:r>
          </a:p>
        </p:txBody>
      </p:sp>
      <p:sp>
        <p:nvSpPr>
          <p:cNvPr id="4" name="Slide Number Placeholder 3"/>
          <p:cNvSpPr>
            <a:spLocks noGrp="1"/>
          </p:cNvSpPr>
          <p:nvPr>
            <p:ph type="sldNum" sz="quarter" idx="5"/>
          </p:nvPr>
        </p:nvSpPr>
        <p:spPr/>
        <p:txBody>
          <a:bodyPr/>
          <a:lstStyle/>
          <a:p>
            <a:fld id="{88F79D1F-97AF-594E-9B33-D6B59A92AD3B}" type="slidenum">
              <a:rPr lang="en-CN" smtClean="0"/>
              <a:t>3</a:t>
            </a:fld>
            <a:endParaRPr lang="en-CN"/>
          </a:p>
        </p:txBody>
      </p:sp>
    </p:spTree>
    <p:extLst>
      <p:ext uri="{BB962C8B-B14F-4D97-AF65-F5344CB8AC3E}">
        <p14:creationId xmlns:p14="http://schemas.microsoft.com/office/powerpoint/2010/main" val="3842507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middle-aged passengers &amp; Long-distance flight passengers tend to satisfy more</a:t>
            </a:r>
          </a:p>
        </p:txBody>
      </p:sp>
      <p:sp>
        <p:nvSpPr>
          <p:cNvPr id="4" name="Slide Number Placeholder 3"/>
          <p:cNvSpPr>
            <a:spLocks noGrp="1"/>
          </p:cNvSpPr>
          <p:nvPr>
            <p:ph type="sldNum" sz="quarter" idx="5"/>
          </p:nvPr>
        </p:nvSpPr>
        <p:spPr/>
        <p:txBody>
          <a:bodyPr/>
          <a:lstStyle/>
          <a:p>
            <a:fld id="{88F79D1F-97AF-594E-9B33-D6B59A92AD3B}" type="slidenum">
              <a:rPr lang="en-CN" smtClean="0"/>
              <a:t>6</a:t>
            </a:fld>
            <a:endParaRPr lang="en-CN"/>
          </a:p>
        </p:txBody>
      </p:sp>
    </p:spTree>
    <p:extLst>
      <p:ext uri="{BB962C8B-B14F-4D97-AF65-F5344CB8AC3E}">
        <p14:creationId xmlns:p14="http://schemas.microsoft.com/office/powerpoint/2010/main" val="281284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Loyal customer, business traveler &amp; Business class passengers</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tend to satisfy more.</a:t>
            </a:r>
          </a:p>
        </p:txBody>
      </p:sp>
      <p:sp>
        <p:nvSpPr>
          <p:cNvPr id="4" name="Slide Number Placeholder 3"/>
          <p:cNvSpPr>
            <a:spLocks noGrp="1"/>
          </p:cNvSpPr>
          <p:nvPr>
            <p:ph type="sldNum" sz="quarter" idx="5"/>
          </p:nvPr>
        </p:nvSpPr>
        <p:spPr/>
        <p:txBody>
          <a:bodyPr/>
          <a:lstStyle/>
          <a:p>
            <a:fld id="{88F79D1F-97AF-594E-9B33-D6B59A92AD3B}" type="slidenum">
              <a:rPr lang="en-CN" smtClean="0"/>
              <a:t>7</a:t>
            </a:fld>
            <a:endParaRPr lang="en-CN"/>
          </a:p>
        </p:txBody>
      </p:sp>
    </p:spTree>
    <p:extLst>
      <p:ext uri="{BB962C8B-B14F-4D97-AF65-F5344CB8AC3E}">
        <p14:creationId xmlns:p14="http://schemas.microsoft.com/office/powerpoint/2010/main" val="141807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easier online booking and boarding satisfy passengers more.</a:t>
            </a:r>
          </a:p>
        </p:txBody>
      </p:sp>
      <p:sp>
        <p:nvSpPr>
          <p:cNvPr id="4" name="Slide Number Placeholder 3"/>
          <p:cNvSpPr>
            <a:spLocks noGrp="1"/>
          </p:cNvSpPr>
          <p:nvPr>
            <p:ph type="sldNum" sz="quarter" idx="5"/>
          </p:nvPr>
        </p:nvSpPr>
        <p:spPr/>
        <p:txBody>
          <a:bodyPr/>
          <a:lstStyle/>
          <a:p>
            <a:fld id="{88F79D1F-97AF-594E-9B33-D6B59A92AD3B}" type="slidenum">
              <a:rPr lang="en-CN" smtClean="0"/>
              <a:t>8</a:t>
            </a:fld>
            <a:endParaRPr lang="en-CN"/>
          </a:p>
        </p:txBody>
      </p:sp>
    </p:spTree>
    <p:extLst>
      <p:ext uri="{BB962C8B-B14F-4D97-AF65-F5344CB8AC3E}">
        <p14:creationId xmlns:p14="http://schemas.microsoft.com/office/powerpoint/2010/main" val="1327397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Satisfaction comes more with better services</a:t>
            </a:r>
          </a:p>
        </p:txBody>
      </p:sp>
      <p:sp>
        <p:nvSpPr>
          <p:cNvPr id="4" name="Slide Number Placeholder 3"/>
          <p:cNvSpPr>
            <a:spLocks noGrp="1"/>
          </p:cNvSpPr>
          <p:nvPr>
            <p:ph type="sldNum" sz="quarter" idx="5"/>
          </p:nvPr>
        </p:nvSpPr>
        <p:spPr/>
        <p:txBody>
          <a:bodyPr/>
          <a:lstStyle/>
          <a:p>
            <a:fld id="{88F79D1F-97AF-594E-9B33-D6B59A92AD3B}" type="slidenum">
              <a:rPr lang="en-CN" smtClean="0"/>
              <a:t>9</a:t>
            </a:fld>
            <a:endParaRPr lang="en-CN"/>
          </a:p>
        </p:txBody>
      </p:sp>
    </p:spTree>
    <p:extLst>
      <p:ext uri="{BB962C8B-B14F-4D97-AF65-F5344CB8AC3E}">
        <p14:creationId xmlns:p14="http://schemas.microsoft.com/office/powerpoint/2010/main" val="212234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satisfaction also comes more with better inflight facilities, especially </a:t>
            </a:r>
            <a:r>
              <a:rPr lang="en-US" sz="1200" kern="1200" err="1">
                <a:solidFill>
                  <a:schemeClr val="tx1"/>
                </a:solidFill>
                <a:effectLst/>
                <a:latin typeface="+mn-lt"/>
                <a:ea typeface="+mn-ea"/>
                <a:cs typeface="+mn-cs"/>
              </a:rPr>
              <a:t>wifi</a:t>
            </a:r>
            <a:r>
              <a:rPr lang="en-US" sz="1200" kern="1200">
                <a:solidFill>
                  <a:schemeClr val="tx1"/>
                </a:solidFill>
                <a:effectLst/>
                <a:latin typeface="+mn-lt"/>
                <a:ea typeface="+mn-ea"/>
                <a:cs typeface="+mn-cs"/>
              </a:rPr>
              <a:t> service. </a:t>
            </a:r>
          </a:p>
        </p:txBody>
      </p:sp>
      <p:sp>
        <p:nvSpPr>
          <p:cNvPr id="4" name="Slide Number Placeholder 3"/>
          <p:cNvSpPr>
            <a:spLocks noGrp="1"/>
          </p:cNvSpPr>
          <p:nvPr>
            <p:ph type="sldNum" sz="quarter" idx="5"/>
          </p:nvPr>
        </p:nvSpPr>
        <p:spPr/>
        <p:txBody>
          <a:bodyPr/>
          <a:lstStyle/>
          <a:p>
            <a:fld id="{88F79D1F-97AF-594E-9B33-D6B59A92AD3B}" type="slidenum">
              <a:rPr lang="en-CN" smtClean="0"/>
              <a:t>10</a:t>
            </a:fld>
            <a:endParaRPr lang="en-CN"/>
          </a:p>
        </p:txBody>
      </p:sp>
    </p:spTree>
    <p:extLst>
      <p:ext uri="{BB962C8B-B14F-4D97-AF65-F5344CB8AC3E}">
        <p14:creationId xmlns:p14="http://schemas.microsoft.com/office/powerpoint/2010/main" val="2834128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Long distance flight passengers are usually </a:t>
            </a:r>
          </a:p>
          <a:p>
            <a:r>
              <a:rPr lang="en-US" sz="1200" b="0" i="0" kern="1200">
                <a:solidFill>
                  <a:schemeClr val="tx1"/>
                </a:solidFill>
                <a:effectLst/>
                <a:latin typeface="+mn-lt"/>
                <a:ea typeface="+mn-ea"/>
                <a:cs typeface="+mn-cs"/>
              </a:rPr>
              <a:t>tend to but business class more</a:t>
            </a:r>
          </a:p>
        </p:txBody>
      </p:sp>
      <p:sp>
        <p:nvSpPr>
          <p:cNvPr id="4" name="Slide Number Placeholder 3"/>
          <p:cNvSpPr>
            <a:spLocks noGrp="1"/>
          </p:cNvSpPr>
          <p:nvPr>
            <p:ph type="sldNum" sz="quarter" idx="5"/>
          </p:nvPr>
        </p:nvSpPr>
        <p:spPr/>
        <p:txBody>
          <a:bodyPr/>
          <a:lstStyle/>
          <a:p>
            <a:fld id="{88F79D1F-97AF-594E-9B33-D6B59A92AD3B}" type="slidenum">
              <a:rPr lang="en-CN" smtClean="0"/>
              <a:t>11</a:t>
            </a:fld>
            <a:endParaRPr lang="en-CN"/>
          </a:p>
        </p:txBody>
      </p:sp>
    </p:spTree>
    <p:extLst>
      <p:ext uri="{BB962C8B-B14F-4D97-AF65-F5344CB8AC3E}">
        <p14:creationId xmlns:p14="http://schemas.microsoft.com/office/powerpoint/2010/main" val="3209470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500D-1952-5748-A900-EDFEE43C0C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120F9E-6B2F-F440-AA4F-9BB9FA6E5E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CEB068-2308-FB4B-873C-0473DFECC17F}"/>
              </a:ext>
            </a:extLst>
          </p:cNvPr>
          <p:cNvSpPr>
            <a:spLocks noGrp="1"/>
          </p:cNvSpPr>
          <p:nvPr>
            <p:ph type="dt" sz="half" idx="10"/>
          </p:nvPr>
        </p:nvSpPr>
        <p:spPr/>
        <p:txBody>
          <a:bodyPr/>
          <a:lstStyle/>
          <a:p>
            <a:fld id="{32CAC4B3-A82E-4F4E-BF1C-B2262CCB14C1}" type="datetimeFigureOut">
              <a:rPr lang="en-US" smtClean="0"/>
              <a:t>3/16/2022</a:t>
            </a:fld>
            <a:endParaRPr lang="en-US"/>
          </a:p>
        </p:txBody>
      </p:sp>
      <p:sp>
        <p:nvSpPr>
          <p:cNvPr id="5" name="Footer Placeholder 4">
            <a:extLst>
              <a:ext uri="{FF2B5EF4-FFF2-40B4-BE49-F238E27FC236}">
                <a16:creationId xmlns:a16="http://schemas.microsoft.com/office/drawing/2014/main" id="{82104115-E9F4-A847-BE2E-9EF730274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0180F-9C81-504B-B68C-261F678B4F1D}"/>
              </a:ext>
            </a:extLst>
          </p:cNvPr>
          <p:cNvSpPr>
            <a:spLocks noGrp="1"/>
          </p:cNvSpPr>
          <p:nvPr>
            <p:ph type="sldNum" sz="quarter" idx="12"/>
          </p:nvPr>
        </p:nvSpPr>
        <p:spPr/>
        <p:txBody>
          <a:bodyPr/>
          <a:lstStyle/>
          <a:p>
            <a:fld id="{A2F4DB22-D274-724E-A361-4E6791B5A1CA}" type="slidenum">
              <a:rPr lang="en-US" smtClean="0"/>
              <a:t>‹#›</a:t>
            </a:fld>
            <a:endParaRPr lang="en-US"/>
          </a:p>
        </p:txBody>
      </p:sp>
      <p:pic>
        <p:nvPicPr>
          <p:cNvPr id="7" name="Picture 6">
            <a:extLst>
              <a:ext uri="{FF2B5EF4-FFF2-40B4-BE49-F238E27FC236}">
                <a16:creationId xmlns:a16="http://schemas.microsoft.com/office/drawing/2014/main" id="{626C6EEC-B74E-9E47-A968-567819DA7410}"/>
              </a:ext>
            </a:extLst>
          </p:cNvPr>
          <p:cNvPicPr>
            <a:picLocks noChangeAspect="1"/>
          </p:cNvPicPr>
          <p:nvPr userDrawn="1"/>
        </p:nvPicPr>
        <p:blipFill rotWithShape="1">
          <a:blip r:embed="rId2">
            <a:alphaModFix amt="85000"/>
          </a:blip>
          <a:srcRect l="1443" r="16502"/>
          <a:stretch/>
        </p:blipFill>
        <p:spPr>
          <a:xfrm>
            <a:off x="0" y="0"/>
            <a:ext cx="12192000" cy="6903156"/>
          </a:xfrm>
          <a:prstGeom prst="rect">
            <a:avLst/>
          </a:prstGeom>
        </p:spPr>
      </p:pic>
    </p:spTree>
    <p:extLst>
      <p:ext uri="{BB962C8B-B14F-4D97-AF65-F5344CB8AC3E}">
        <p14:creationId xmlns:p14="http://schemas.microsoft.com/office/powerpoint/2010/main" val="277325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47A150-1A30-BE4F-9E56-F1EE6EC03E83}"/>
              </a:ext>
            </a:extLst>
          </p:cNvPr>
          <p:cNvSpPr>
            <a:spLocks noGrp="1"/>
          </p:cNvSpPr>
          <p:nvPr>
            <p:ph type="dt" sz="half" idx="10"/>
          </p:nvPr>
        </p:nvSpPr>
        <p:spPr/>
        <p:txBody>
          <a:bodyPr/>
          <a:lstStyle/>
          <a:p>
            <a:fld id="{32CAC4B3-A82E-4F4E-BF1C-B2262CCB14C1}" type="datetimeFigureOut">
              <a:rPr lang="en-US" smtClean="0"/>
              <a:t>3/16/2022</a:t>
            </a:fld>
            <a:endParaRPr lang="en-US"/>
          </a:p>
        </p:txBody>
      </p:sp>
      <p:sp>
        <p:nvSpPr>
          <p:cNvPr id="4" name="Footer Placeholder 3">
            <a:extLst>
              <a:ext uri="{FF2B5EF4-FFF2-40B4-BE49-F238E27FC236}">
                <a16:creationId xmlns:a16="http://schemas.microsoft.com/office/drawing/2014/main" id="{61417EE2-C8EF-CC4E-A052-1CA9998D77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C5EB32-7256-DD43-A4DA-4ED85BE1968D}"/>
              </a:ext>
            </a:extLst>
          </p:cNvPr>
          <p:cNvSpPr>
            <a:spLocks noGrp="1"/>
          </p:cNvSpPr>
          <p:nvPr>
            <p:ph type="sldNum" sz="quarter" idx="12"/>
          </p:nvPr>
        </p:nvSpPr>
        <p:spPr/>
        <p:txBody>
          <a:bodyPr/>
          <a:lstStyle/>
          <a:p>
            <a:fld id="{A2F4DB22-D274-724E-A361-4E6791B5A1CA}" type="slidenum">
              <a:rPr lang="en-US" smtClean="0"/>
              <a:t>‹#›</a:t>
            </a:fld>
            <a:endParaRPr lang="en-US"/>
          </a:p>
        </p:txBody>
      </p:sp>
      <p:pic>
        <p:nvPicPr>
          <p:cNvPr id="6" name="Picture 5">
            <a:extLst>
              <a:ext uri="{FF2B5EF4-FFF2-40B4-BE49-F238E27FC236}">
                <a16:creationId xmlns:a16="http://schemas.microsoft.com/office/drawing/2014/main" id="{C078CFD8-406C-5C4D-8E8A-38C458562C08}"/>
              </a:ext>
            </a:extLst>
          </p:cNvPr>
          <p:cNvPicPr>
            <a:picLocks noChangeAspect="1"/>
          </p:cNvPicPr>
          <p:nvPr userDrawn="1"/>
        </p:nvPicPr>
        <p:blipFill rotWithShape="1">
          <a:blip r:embed="rId2">
            <a:alphaModFix amt="10000"/>
            <a:extLst>
              <a:ext uri="{BEBA8EAE-BF5A-486C-A8C5-ECC9F3942E4B}">
                <a14:imgProps xmlns:a14="http://schemas.microsoft.com/office/drawing/2010/main">
                  <a14:imgLayer r:embed="rId3">
                    <a14:imgEffect>
                      <a14:artisticCutout/>
                    </a14:imgEffect>
                  </a14:imgLayer>
                </a14:imgProps>
              </a:ext>
            </a:extLst>
          </a:blip>
          <a:srcRect l="1443" r="16502"/>
          <a:stretch/>
        </p:blipFill>
        <p:spPr>
          <a:xfrm>
            <a:off x="0" y="0"/>
            <a:ext cx="12192000" cy="6903156"/>
          </a:xfrm>
          <a:prstGeom prst="rect">
            <a:avLst/>
          </a:prstGeom>
        </p:spPr>
      </p:pic>
      <p:sp>
        <p:nvSpPr>
          <p:cNvPr id="8" name="Content Placeholder 27">
            <a:extLst>
              <a:ext uri="{FF2B5EF4-FFF2-40B4-BE49-F238E27FC236}">
                <a16:creationId xmlns:a16="http://schemas.microsoft.com/office/drawing/2014/main" id="{E098B9DE-E3B0-8C46-97FA-D05377502A0A}"/>
              </a:ext>
            </a:extLst>
          </p:cNvPr>
          <p:cNvSpPr>
            <a:spLocks noGrp="1"/>
          </p:cNvSpPr>
          <p:nvPr>
            <p:ph sz="quarter" idx="14" hasCustomPrompt="1"/>
          </p:nvPr>
        </p:nvSpPr>
        <p:spPr>
          <a:xfrm>
            <a:off x="402166" y="425950"/>
            <a:ext cx="8716433" cy="365125"/>
          </a:xfrm>
          <a:prstGeom prst="rect">
            <a:avLst/>
          </a:prstGeom>
        </p:spPr>
        <p:txBody>
          <a:bodyPr>
            <a:normAutofit/>
          </a:bodyPr>
          <a:lstStyle>
            <a:lvl1pPr marL="0" indent="0" algn="l" defTabSz="914400" rtl="0" eaLnBrk="1" latinLnBrk="0" hangingPunct="1">
              <a:lnSpc>
                <a:spcPct val="90000"/>
              </a:lnSpc>
              <a:spcBef>
                <a:spcPct val="0"/>
              </a:spcBef>
              <a:buNone/>
              <a:defRPr lang="en-US" sz="1800" b="1" kern="1200" dirty="0" smtClean="0">
                <a:solidFill>
                  <a:schemeClr val="accent1"/>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stStyle>
          <a:p>
            <a:pPr lvl="0"/>
            <a:r>
              <a:rPr lang="en-US"/>
              <a:t>Subtitle – some descriptions about the page to show logic</a:t>
            </a:r>
          </a:p>
        </p:txBody>
      </p:sp>
      <p:pic>
        <p:nvPicPr>
          <p:cNvPr id="10" name="Picture 9">
            <a:extLst>
              <a:ext uri="{FF2B5EF4-FFF2-40B4-BE49-F238E27FC236}">
                <a16:creationId xmlns:a16="http://schemas.microsoft.com/office/drawing/2014/main" id="{C3887391-62B5-294A-910B-C033B3F25BC7}"/>
              </a:ext>
            </a:extLst>
          </p:cNvPr>
          <p:cNvPicPr>
            <a:picLocks noChangeAspect="1"/>
          </p:cNvPicPr>
          <p:nvPr userDrawn="1"/>
        </p:nvPicPr>
        <p:blipFill>
          <a:blip r:embed="rId4"/>
          <a:stretch>
            <a:fillRect/>
          </a:stretch>
        </p:blipFill>
        <p:spPr>
          <a:xfrm>
            <a:off x="9552100" y="305489"/>
            <a:ext cx="2530905" cy="876504"/>
          </a:xfrm>
          <a:prstGeom prst="rect">
            <a:avLst/>
          </a:prstGeom>
        </p:spPr>
      </p:pic>
    </p:spTree>
    <p:extLst>
      <p:ext uri="{BB962C8B-B14F-4D97-AF65-F5344CB8AC3E}">
        <p14:creationId xmlns:p14="http://schemas.microsoft.com/office/powerpoint/2010/main" val="315886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58B05B3-0AD4-5442-8084-6429495B7CF6}"/>
              </a:ext>
            </a:extLst>
          </p:cNvPr>
          <p:cNvSpPr>
            <a:spLocks noGrp="1"/>
          </p:cNvSpPr>
          <p:nvPr>
            <p:ph type="dt" sz="half" idx="10"/>
          </p:nvPr>
        </p:nvSpPr>
        <p:spPr/>
        <p:txBody>
          <a:bodyPr/>
          <a:lstStyle/>
          <a:p>
            <a:fld id="{32CAC4B3-A82E-4F4E-BF1C-B2262CCB14C1}" type="datetimeFigureOut">
              <a:rPr lang="en-US" smtClean="0"/>
              <a:t>3/16/2022</a:t>
            </a:fld>
            <a:endParaRPr lang="en-US"/>
          </a:p>
        </p:txBody>
      </p:sp>
      <p:sp>
        <p:nvSpPr>
          <p:cNvPr id="4" name="Footer Placeholder 3">
            <a:extLst>
              <a:ext uri="{FF2B5EF4-FFF2-40B4-BE49-F238E27FC236}">
                <a16:creationId xmlns:a16="http://schemas.microsoft.com/office/drawing/2014/main" id="{F4BC5E23-04B4-8A49-8D5E-57B676BE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23E93F-18C0-0145-A5F4-1B5EBDAB79EB}"/>
              </a:ext>
            </a:extLst>
          </p:cNvPr>
          <p:cNvSpPr>
            <a:spLocks noGrp="1"/>
          </p:cNvSpPr>
          <p:nvPr>
            <p:ph type="sldNum" sz="quarter" idx="12"/>
          </p:nvPr>
        </p:nvSpPr>
        <p:spPr/>
        <p:txBody>
          <a:bodyPr/>
          <a:lstStyle/>
          <a:p>
            <a:fld id="{A2F4DB22-D274-724E-A361-4E6791B5A1CA}" type="slidenum">
              <a:rPr lang="en-US" smtClean="0"/>
              <a:t>‹#›</a:t>
            </a:fld>
            <a:endParaRPr lang="en-US"/>
          </a:p>
        </p:txBody>
      </p:sp>
      <p:sp>
        <p:nvSpPr>
          <p:cNvPr id="7" name="Content Placeholder 27">
            <a:extLst>
              <a:ext uri="{FF2B5EF4-FFF2-40B4-BE49-F238E27FC236}">
                <a16:creationId xmlns:a16="http://schemas.microsoft.com/office/drawing/2014/main" id="{147E2AFA-981E-AA4A-86EE-9F7E4A8CC036}"/>
              </a:ext>
            </a:extLst>
          </p:cNvPr>
          <p:cNvSpPr>
            <a:spLocks noGrp="1"/>
          </p:cNvSpPr>
          <p:nvPr>
            <p:ph sz="quarter" idx="13" hasCustomPrompt="1"/>
          </p:nvPr>
        </p:nvSpPr>
        <p:spPr>
          <a:xfrm>
            <a:off x="402167" y="743741"/>
            <a:ext cx="8716433" cy="365125"/>
          </a:xfrm>
          <a:prstGeom prst="rect">
            <a:avLst/>
          </a:prstGeom>
        </p:spPr>
        <p:txBody>
          <a:bodyPr>
            <a:normAutofit/>
          </a:bodyPr>
          <a:lstStyle>
            <a:lvl1pPr marL="0" indent="0" algn="l" defTabSz="914400" rtl="0" eaLnBrk="1" latinLnBrk="0" hangingPunct="1">
              <a:lnSpc>
                <a:spcPct val="90000"/>
              </a:lnSpc>
              <a:spcBef>
                <a:spcPct val="0"/>
              </a:spcBef>
              <a:buNone/>
              <a:defRPr lang="en-US" sz="14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stStyle>
          <a:p>
            <a:pPr lvl="0"/>
            <a:r>
              <a:rPr lang="en-US"/>
              <a:t>Subtitle – some descriptions about the page to show logic</a:t>
            </a:r>
          </a:p>
        </p:txBody>
      </p:sp>
      <p:cxnSp>
        <p:nvCxnSpPr>
          <p:cNvPr id="8" name="Straight Connector 7">
            <a:extLst>
              <a:ext uri="{FF2B5EF4-FFF2-40B4-BE49-F238E27FC236}">
                <a16:creationId xmlns:a16="http://schemas.microsoft.com/office/drawing/2014/main" id="{CE987239-CB6F-6845-B556-B48526C7484B}"/>
              </a:ext>
            </a:extLst>
          </p:cNvPr>
          <p:cNvCxnSpPr/>
          <p:nvPr userDrawn="1"/>
        </p:nvCxnSpPr>
        <p:spPr>
          <a:xfrm>
            <a:off x="350520" y="1043940"/>
            <a:ext cx="1137158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32E3295-C011-7F45-B9DC-9DAD0A708939}"/>
              </a:ext>
            </a:extLst>
          </p:cNvPr>
          <p:cNvCxnSpPr/>
          <p:nvPr userDrawn="1"/>
        </p:nvCxnSpPr>
        <p:spPr>
          <a:xfrm>
            <a:off x="502920" y="1038294"/>
            <a:ext cx="11371580" cy="0"/>
          </a:xfrm>
          <a:prstGeom prst="line">
            <a:avLst/>
          </a:prstGeom>
          <a:noFill/>
          <a:ln w="12700" cap="flat" cmpd="sng" algn="ctr">
            <a:solidFill>
              <a:sysClr val="windowText" lastClr="000000"/>
            </a:solidFill>
            <a:prstDash val="solid"/>
            <a:miter lim="800000"/>
          </a:ln>
          <a:effectLst/>
        </p:spPr>
      </p:cxnSp>
      <p:sp>
        <p:nvSpPr>
          <p:cNvPr id="12" name="Content Placeholder 27">
            <a:extLst>
              <a:ext uri="{FF2B5EF4-FFF2-40B4-BE49-F238E27FC236}">
                <a16:creationId xmlns:a16="http://schemas.microsoft.com/office/drawing/2014/main" id="{311BFE36-A37D-1C41-8042-9D2140C49D60}"/>
              </a:ext>
            </a:extLst>
          </p:cNvPr>
          <p:cNvSpPr>
            <a:spLocks noGrp="1"/>
          </p:cNvSpPr>
          <p:nvPr>
            <p:ph sz="quarter" idx="14" hasCustomPrompt="1"/>
          </p:nvPr>
        </p:nvSpPr>
        <p:spPr>
          <a:xfrm>
            <a:off x="402166" y="425950"/>
            <a:ext cx="8716433" cy="365125"/>
          </a:xfrm>
          <a:prstGeom prst="rect">
            <a:avLst/>
          </a:prstGeom>
        </p:spPr>
        <p:txBody>
          <a:bodyPr>
            <a:normAutofit/>
          </a:bodyPr>
          <a:lstStyle>
            <a:lvl1pPr marL="0" indent="0" algn="l" defTabSz="914400" rtl="0" eaLnBrk="1" latinLnBrk="0" hangingPunct="1">
              <a:lnSpc>
                <a:spcPct val="90000"/>
              </a:lnSpc>
              <a:spcBef>
                <a:spcPct val="0"/>
              </a:spcBef>
              <a:buNone/>
              <a:defRPr lang="en-US" sz="1800" b="1" kern="1200" dirty="0" smtClean="0">
                <a:solidFill>
                  <a:schemeClr val="accent1"/>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stStyle>
          <a:p>
            <a:pPr lvl="0"/>
            <a:r>
              <a:rPr lang="en-US"/>
              <a:t>Subtitle – some descriptions about the page to show logic</a:t>
            </a:r>
          </a:p>
        </p:txBody>
      </p:sp>
      <p:pic>
        <p:nvPicPr>
          <p:cNvPr id="11" name="Picture 10">
            <a:extLst>
              <a:ext uri="{FF2B5EF4-FFF2-40B4-BE49-F238E27FC236}">
                <a16:creationId xmlns:a16="http://schemas.microsoft.com/office/drawing/2014/main" id="{70CCB2A7-B637-474D-9460-B99E46318903}"/>
              </a:ext>
            </a:extLst>
          </p:cNvPr>
          <p:cNvPicPr>
            <a:picLocks noChangeAspect="1"/>
          </p:cNvPicPr>
          <p:nvPr userDrawn="1"/>
        </p:nvPicPr>
        <p:blipFill>
          <a:blip r:embed="rId2"/>
          <a:stretch>
            <a:fillRect/>
          </a:stretch>
        </p:blipFill>
        <p:spPr>
          <a:xfrm>
            <a:off x="9552100" y="305489"/>
            <a:ext cx="2530905" cy="876504"/>
          </a:xfrm>
          <a:prstGeom prst="rect">
            <a:avLst/>
          </a:prstGeom>
        </p:spPr>
      </p:pic>
      <p:pic>
        <p:nvPicPr>
          <p:cNvPr id="13" name="Picture 12">
            <a:extLst>
              <a:ext uri="{FF2B5EF4-FFF2-40B4-BE49-F238E27FC236}">
                <a16:creationId xmlns:a16="http://schemas.microsoft.com/office/drawing/2014/main" id="{3BD98B74-8FBA-1F48-A5CD-8041BBAF058F}"/>
              </a:ext>
            </a:extLst>
          </p:cNvPr>
          <p:cNvPicPr>
            <a:picLocks noChangeAspect="1"/>
          </p:cNvPicPr>
          <p:nvPr userDrawn="1"/>
        </p:nvPicPr>
        <p:blipFill rotWithShape="1">
          <a:blip r:embed="rId3">
            <a:alphaModFix amt="10000"/>
            <a:extLst>
              <a:ext uri="{BEBA8EAE-BF5A-486C-A8C5-ECC9F3942E4B}">
                <a14:imgProps xmlns:a14="http://schemas.microsoft.com/office/drawing/2010/main">
                  <a14:imgLayer r:embed="rId4">
                    <a14:imgEffect>
                      <a14:artisticCutout/>
                    </a14:imgEffect>
                  </a14:imgLayer>
                </a14:imgProps>
              </a:ext>
            </a:extLst>
          </a:blip>
          <a:srcRect l="1443" r="16502"/>
          <a:stretch/>
        </p:blipFill>
        <p:spPr>
          <a:xfrm>
            <a:off x="0" y="0"/>
            <a:ext cx="12192000" cy="6903156"/>
          </a:xfrm>
          <a:prstGeom prst="rect">
            <a:avLst/>
          </a:prstGeom>
        </p:spPr>
      </p:pic>
    </p:spTree>
    <p:extLst>
      <p:ext uri="{BB962C8B-B14F-4D97-AF65-F5344CB8AC3E}">
        <p14:creationId xmlns:p14="http://schemas.microsoft.com/office/powerpoint/2010/main" val="2738548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7D7D-4EB6-6B4A-A9A2-CA350E608F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57C2DF-08A1-3B42-9053-F83A133D2339}"/>
              </a:ext>
            </a:extLst>
          </p:cNvPr>
          <p:cNvSpPr>
            <a:spLocks noGrp="1"/>
          </p:cNvSpPr>
          <p:nvPr>
            <p:ph type="dt" sz="half" idx="10"/>
          </p:nvPr>
        </p:nvSpPr>
        <p:spPr/>
        <p:txBody>
          <a:bodyPr/>
          <a:lstStyle/>
          <a:p>
            <a:fld id="{32CAC4B3-A82E-4F4E-BF1C-B2262CCB14C1}" type="datetimeFigureOut">
              <a:rPr lang="en-US" smtClean="0"/>
              <a:t>3/16/2022</a:t>
            </a:fld>
            <a:endParaRPr lang="en-US"/>
          </a:p>
        </p:txBody>
      </p:sp>
      <p:sp>
        <p:nvSpPr>
          <p:cNvPr id="4" name="Footer Placeholder 3">
            <a:extLst>
              <a:ext uri="{FF2B5EF4-FFF2-40B4-BE49-F238E27FC236}">
                <a16:creationId xmlns:a16="http://schemas.microsoft.com/office/drawing/2014/main" id="{408492FC-243D-1542-85DB-BA86FADD9E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C38FBA-76AB-924F-8CCC-27ACAD815DC2}"/>
              </a:ext>
            </a:extLst>
          </p:cNvPr>
          <p:cNvSpPr>
            <a:spLocks noGrp="1"/>
          </p:cNvSpPr>
          <p:nvPr>
            <p:ph type="sldNum" sz="quarter" idx="12"/>
          </p:nvPr>
        </p:nvSpPr>
        <p:spPr/>
        <p:txBody>
          <a:bodyPr/>
          <a:lstStyle/>
          <a:p>
            <a:fld id="{A2F4DB22-D274-724E-A361-4E6791B5A1CA}" type="slidenum">
              <a:rPr lang="en-US" smtClean="0"/>
              <a:t>‹#›</a:t>
            </a:fld>
            <a:endParaRPr lang="en-US"/>
          </a:p>
        </p:txBody>
      </p:sp>
      <p:pic>
        <p:nvPicPr>
          <p:cNvPr id="6" name="Picture 5">
            <a:extLst>
              <a:ext uri="{FF2B5EF4-FFF2-40B4-BE49-F238E27FC236}">
                <a16:creationId xmlns:a16="http://schemas.microsoft.com/office/drawing/2014/main" id="{18EA46CE-722E-F84E-8090-2D16617A28BF}"/>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Cutout/>
                    </a14:imgEffect>
                  </a14:imgLayer>
                </a14:imgProps>
              </a:ext>
            </a:extLst>
          </a:blip>
          <a:srcRect l="1443" r="16502"/>
          <a:stretch/>
        </p:blipFill>
        <p:spPr>
          <a:xfrm>
            <a:off x="0" y="0"/>
            <a:ext cx="12192000" cy="6903156"/>
          </a:xfrm>
          <a:prstGeom prst="rect">
            <a:avLst/>
          </a:prstGeom>
        </p:spPr>
      </p:pic>
    </p:spTree>
    <p:extLst>
      <p:ext uri="{BB962C8B-B14F-4D97-AF65-F5344CB8AC3E}">
        <p14:creationId xmlns:p14="http://schemas.microsoft.com/office/powerpoint/2010/main" val="268123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225117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1CF1B9-8027-024F-A0A3-A07C15FFE8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CCE0AB-B5F4-F346-BAA0-EA03B2BC67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D99FD-63DA-5548-86EE-EE86D24A9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AC4B3-A82E-4F4E-BF1C-B2262CCB14C1}" type="datetimeFigureOut">
              <a:rPr lang="en-US" smtClean="0"/>
              <a:t>3/16/2022</a:t>
            </a:fld>
            <a:endParaRPr lang="en-US"/>
          </a:p>
        </p:txBody>
      </p:sp>
      <p:sp>
        <p:nvSpPr>
          <p:cNvPr id="5" name="Footer Placeholder 4">
            <a:extLst>
              <a:ext uri="{FF2B5EF4-FFF2-40B4-BE49-F238E27FC236}">
                <a16:creationId xmlns:a16="http://schemas.microsoft.com/office/drawing/2014/main" id="{82EEB15D-312D-884A-9ED4-846101C46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259A2F-6EB7-CC42-8962-D790992E4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F4DB22-D274-724E-A361-4E6791B5A1CA}" type="slidenum">
              <a:rPr lang="en-US" smtClean="0"/>
              <a:t>‹#›</a:t>
            </a:fld>
            <a:endParaRPr lang="en-US"/>
          </a:p>
        </p:txBody>
      </p:sp>
    </p:spTree>
    <p:extLst>
      <p:ext uri="{BB962C8B-B14F-4D97-AF65-F5344CB8AC3E}">
        <p14:creationId xmlns:p14="http://schemas.microsoft.com/office/powerpoint/2010/main" val="3182783709"/>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1" r:id="rId3"/>
    <p:sldLayoutId id="2147483652"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40.png"/><Relationship Id="rId10" Type="http://schemas.openxmlformats.org/officeDocument/2006/relationships/image" Target="../media/image29.svg"/><Relationship Id="rId4" Type="http://schemas.openxmlformats.org/officeDocument/2006/relationships/image" Target="../media/image50.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4.svg"/></Relationships>
</file>

<file path=ppt/slides/_rels/slide1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1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8.svg"/><Relationship Id="rId5" Type="http://schemas.openxmlformats.org/officeDocument/2006/relationships/image" Target="../media/image96.png"/><Relationship Id="rId4" Type="http://schemas.openxmlformats.org/officeDocument/2006/relationships/image" Target="../media/image93.sv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9.svg"/><Relationship Id="rId5" Type="http://schemas.openxmlformats.org/officeDocument/2006/relationships/image" Target="../media/image92.png"/><Relationship Id="rId4" Type="http://schemas.openxmlformats.org/officeDocument/2006/relationships/image" Target="../media/image95.sv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07.svg"/><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07.sv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9.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1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chart" Target="../charts/chart1.xml"/><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chart" Target="../charts/chart2.xml"/><Relationship Id="rId11" Type="http://schemas.openxmlformats.org/officeDocument/2006/relationships/hyperlink" Target="https://watermarkconsult.net/blog/2021/10/18/airline-customer-experience-roi-study/" TargetMode="External"/><Relationship Id="rId5" Type="http://schemas.openxmlformats.org/officeDocument/2006/relationships/image" Target="../media/image5.png"/><Relationship Id="rId10" Type="http://schemas.openxmlformats.org/officeDocument/2006/relationships/image" Target="../media/image9.svg"/><Relationship Id="rId4" Type="http://schemas.openxmlformats.org/officeDocument/2006/relationships/hyperlink" Target="https://www.statista.com/statistics/197680/total-operating-revenues-in-us-airline-industry-since-2004/"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svg"/><Relationship Id="rId4" Type="http://schemas.openxmlformats.org/officeDocument/2006/relationships/diagramQuickStyle" Target="../diagrams/quickStyle2.xml"/><Relationship Id="rId9" Type="http://schemas.openxmlformats.org/officeDocument/2006/relationships/image" Target="../media/image13.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2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29.svg"/><Relationship Id="rId5" Type="http://schemas.openxmlformats.org/officeDocument/2006/relationships/image" Target="../media/image39.png"/><Relationship Id="rId10"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46.png"/><Relationship Id="rId10" Type="http://schemas.openxmlformats.org/officeDocument/2006/relationships/image" Target="../media/image29.svg"/><Relationship Id="rId4" Type="http://schemas.openxmlformats.org/officeDocument/2006/relationships/image" Target="../media/image45.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3A1147-5997-DF44-918B-135B32F385DF}"/>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artisticPaintBrush/>
                    </a14:imgEffect>
                  </a14:imgLayer>
                </a14:imgProps>
              </a:ext>
            </a:extLst>
          </a:blip>
          <a:srcRect l="1443" r="16502"/>
          <a:stretch/>
        </p:blipFill>
        <p:spPr>
          <a:xfrm>
            <a:off x="0" y="0"/>
            <a:ext cx="12192000" cy="6903156"/>
          </a:xfrm>
          <a:prstGeom prst="rect">
            <a:avLst/>
          </a:prstGeom>
        </p:spPr>
      </p:pic>
      <p:sp>
        <p:nvSpPr>
          <p:cNvPr id="2" name="Title 1">
            <a:extLst>
              <a:ext uri="{FF2B5EF4-FFF2-40B4-BE49-F238E27FC236}">
                <a16:creationId xmlns:a16="http://schemas.microsoft.com/office/drawing/2014/main" id="{38A47835-E981-E443-9CF1-CB830A2BC6D2}"/>
              </a:ext>
            </a:extLst>
          </p:cNvPr>
          <p:cNvSpPr>
            <a:spLocks noGrp="1"/>
          </p:cNvSpPr>
          <p:nvPr>
            <p:ph type="ctrTitle"/>
          </p:nvPr>
        </p:nvSpPr>
        <p:spPr>
          <a:xfrm>
            <a:off x="478298" y="1439057"/>
            <a:ext cx="11235397" cy="3763181"/>
          </a:xfrm>
        </p:spPr>
        <p:txBody>
          <a:bodyPr>
            <a:normAutofit/>
          </a:bodyPr>
          <a:lstStyle/>
          <a:p>
            <a:r>
              <a:rPr lang="en-US" b="1">
                <a:latin typeface="+mn-lt"/>
              </a:rPr>
              <a:t>Airline Passenger Satisfaction</a:t>
            </a:r>
            <a:br>
              <a:rPr lang="en-US" b="1">
                <a:latin typeface="+mn-lt"/>
              </a:rPr>
            </a:br>
            <a:br>
              <a:rPr lang="en-US" b="1">
                <a:latin typeface="+mn-lt"/>
              </a:rPr>
            </a:br>
            <a:r>
              <a:rPr lang="en-US" sz="1800" b="1">
                <a:latin typeface="+mn-lt"/>
              </a:rPr>
              <a:t> </a:t>
            </a:r>
            <a:br>
              <a:rPr lang="en-US" b="1">
                <a:latin typeface="+mn-lt"/>
              </a:rPr>
            </a:br>
            <a:r>
              <a:rPr lang="en-US" sz="4400">
                <a:latin typeface="+mn-lt"/>
              </a:rPr>
              <a:t>What factors lead to </a:t>
            </a:r>
            <a:br>
              <a:rPr lang="en-US" sz="4400">
                <a:latin typeface="+mn-lt"/>
              </a:rPr>
            </a:br>
            <a:r>
              <a:rPr lang="en-US" sz="4400">
                <a:latin typeface="+mn-lt"/>
              </a:rPr>
              <a:t>customer satisfaction for an Airline?</a:t>
            </a:r>
            <a:endParaRPr lang="en-US">
              <a:latin typeface="+mn-lt"/>
            </a:endParaRPr>
          </a:p>
        </p:txBody>
      </p:sp>
      <p:sp>
        <p:nvSpPr>
          <p:cNvPr id="10" name="Subtitle 2">
            <a:extLst>
              <a:ext uri="{FF2B5EF4-FFF2-40B4-BE49-F238E27FC236}">
                <a16:creationId xmlns:a16="http://schemas.microsoft.com/office/drawing/2014/main" id="{0312BA7C-938E-2349-86EA-C8E98675128B}"/>
              </a:ext>
            </a:extLst>
          </p:cNvPr>
          <p:cNvSpPr txBox="1">
            <a:spLocks/>
          </p:cNvSpPr>
          <p:nvPr/>
        </p:nvSpPr>
        <p:spPr>
          <a:xfrm>
            <a:off x="7160455" y="5738347"/>
            <a:ext cx="5031545" cy="1122534"/>
          </a:xfrm>
          <a:prstGeom prst="rect">
            <a:avLst/>
          </a:prstGeom>
          <a:no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err="1"/>
              <a:t>Guangze</a:t>
            </a:r>
            <a:r>
              <a:rPr lang="en-US" sz="2000"/>
              <a:t> Wang	Kaicheng Zhang</a:t>
            </a:r>
          </a:p>
          <a:p>
            <a:r>
              <a:rPr lang="en-US" sz="2000"/>
              <a:t>Meng Yang     </a:t>
            </a:r>
            <a:r>
              <a:rPr lang="en-US" sz="2000" err="1"/>
              <a:t>Wanxuan</a:t>
            </a:r>
            <a:r>
              <a:rPr lang="en-US" sz="2000"/>
              <a:t> Zhang</a:t>
            </a:r>
            <a:r>
              <a:rPr lang="en-US" sz="2000">
                <a:solidFill>
                  <a:srgbClr val="FEFFFF"/>
                </a:solidFill>
              </a:rPr>
              <a:t>	</a:t>
            </a:r>
            <a:r>
              <a:rPr lang="en-US" sz="2000" err="1"/>
              <a:t>Zhiyi</a:t>
            </a:r>
            <a:r>
              <a:rPr lang="en-US" sz="2000"/>
              <a:t> Zhao</a:t>
            </a:r>
          </a:p>
          <a:p>
            <a:pPr algn="r"/>
            <a:r>
              <a:rPr lang="en-US" sz="1800">
                <a:solidFill>
                  <a:schemeClr val="accent4"/>
                </a:solidFill>
              </a:rPr>
              <a:t>*In alphabetical order </a:t>
            </a:r>
          </a:p>
        </p:txBody>
      </p:sp>
    </p:spTree>
    <p:extLst>
      <p:ext uri="{BB962C8B-B14F-4D97-AF65-F5344CB8AC3E}">
        <p14:creationId xmlns:p14="http://schemas.microsoft.com/office/powerpoint/2010/main" val="726858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3B130A-FAC5-B141-9CFE-2877C776B73D}"/>
              </a:ext>
            </a:extLst>
          </p:cNvPr>
          <p:cNvSpPr>
            <a:spLocks noGrp="1"/>
          </p:cNvSpPr>
          <p:nvPr>
            <p:ph sz="quarter" idx="13"/>
          </p:nvPr>
        </p:nvSpPr>
        <p:spPr/>
        <p:txBody>
          <a:bodyPr>
            <a:normAutofit/>
          </a:bodyPr>
          <a:lstStyle/>
          <a:p>
            <a:r>
              <a:rPr lang="en-US"/>
              <a:t>Hierarchical categorical features: inflight facilities</a:t>
            </a:r>
          </a:p>
        </p:txBody>
      </p:sp>
      <p:sp>
        <p:nvSpPr>
          <p:cNvPr id="3" name="Content Placeholder 2">
            <a:extLst>
              <a:ext uri="{FF2B5EF4-FFF2-40B4-BE49-F238E27FC236}">
                <a16:creationId xmlns:a16="http://schemas.microsoft.com/office/drawing/2014/main" id="{CE960869-13F7-9C41-B067-8E262B9B34B6}"/>
              </a:ext>
            </a:extLst>
          </p:cNvPr>
          <p:cNvSpPr>
            <a:spLocks noGrp="1"/>
          </p:cNvSpPr>
          <p:nvPr>
            <p:ph sz="quarter" idx="14"/>
          </p:nvPr>
        </p:nvSpPr>
        <p:spPr/>
        <p:txBody>
          <a:bodyPr/>
          <a:lstStyle/>
          <a:p>
            <a:r>
              <a:rPr lang="en-US"/>
              <a:t>Exploratory data analysis</a:t>
            </a:r>
          </a:p>
        </p:txBody>
      </p:sp>
      <p:pic>
        <p:nvPicPr>
          <p:cNvPr id="5" name="Picture 2">
            <a:extLst>
              <a:ext uri="{FF2B5EF4-FFF2-40B4-BE49-F238E27FC236}">
                <a16:creationId xmlns:a16="http://schemas.microsoft.com/office/drawing/2014/main" id="{290A67C2-7264-2F47-9DC7-EBFAB53D1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75"/>
          <a:stretch/>
        </p:blipFill>
        <p:spPr bwMode="auto">
          <a:xfrm>
            <a:off x="8589523" y="1939699"/>
            <a:ext cx="2893671" cy="2118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0D969CC-0F45-6B4C-9480-D472ABEEFB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24"/>
          <a:stretch/>
        </p:blipFill>
        <p:spPr bwMode="auto">
          <a:xfrm>
            <a:off x="8657758" y="4642166"/>
            <a:ext cx="2876998" cy="2118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9E38B24D-7E08-FF4F-9BD3-7287726F8D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810" t="41226" r="23368" b="40933"/>
          <a:stretch/>
        </p:blipFill>
        <p:spPr bwMode="auto">
          <a:xfrm>
            <a:off x="6512292" y="1892952"/>
            <a:ext cx="2665125" cy="1974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8BE1649C-4377-EA46-8709-6AA9207E99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210" t="41627" b="40933"/>
          <a:stretch/>
        </p:blipFill>
        <p:spPr bwMode="auto">
          <a:xfrm>
            <a:off x="6401965" y="4772971"/>
            <a:ext cx="2549746" cy="1930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4A0016D-1D8A-A344-9B7C-DAAE59C62A03}"/>
              </a:ext>
            </a:extLst>
          </p:cNvPr>
          <p:cNvSpPr txBox="1"/>
          <p:nvPr/>
        </p:nvSpPr>
        <p:spPr>
          <a:xfrm>
            <a:off x="7546511" y="4642166"/>
            <a:ext cx="186880" cy="261610"/>
          </a:xfrm>
          <a:prstGeom prst="rect">
            <a:avLst/>
          </a:prstGeom>
          <a:noFill/>
        </p:spPr>
        <p:txBody>
          <a:bodyPr wrap="square" rtlCol="0">
            <a:spAutoFit/>
          </a:bodyPr>
          <a:lstStyle/>
          <a:p>
            <a:r>
              <a:rPr lang="en-US" sz="1100">
                <a:solidFill>
                  <a:srgbClr val="383636"/>
                </a:solidFill>
              </a:rPr>
              <a:t>0</a:t>
            </a:r>
          </a:p>
        </p:txBody>
      </p:sp>
      <p:sp>
        <p:nvSpPr>
          <p:cNvPr id="12" name="Content Placeholder 1">
            <a:extLst>
              <a:ext uri="{FF2B5EF4-FFF2-40B4-BE49-F238E27FC236}">
                <a16:creationId xmlns:a16="http://schemas.microsoft.com/office/drawing/2014/main" id="{A952CC4F-EC13-F642-BF1B-19871ACF9148}"/>
              </a:ext>
            </a:extLst>
          </p:cNvPr>
          <p:cNvSpPr txBox="1">
            <a:spLocks/>
          </p:cNvSpPr>
          <p:nvPr/>
        </p:nvSpPr>
        <p:spPr>
          <a:xfrm>
            <a:off x="8047457" y="1589539"/>
            <a:ext cx="34872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Seat comfort</a:t>
            </a:r>
          </a:p>
        </p:txBody>
      </p:sp>
      <p:sp>
        <p:nvSpPr>
          <p:cNvPr id="13" name="Content Placeholder 1">
            <a:extLst>
              <a:ext uri="{FF2B5EF4-FFF2-40B4-BE49-F238E27FC236}">
                <a16:creationId xmlns:a16="http://schemas.microsoft.com/office/drawing/2014/main" id="{58ADBC17-9982-6E48-8F5D-22A129D551A4}"/>
              </a:ext>
            </a:extLst>
          </p:cNvPr>
          <p:cNvSpPr txBox="1">
            <a:spLocks/>
          </p:cNvSpPr>
          <p:nvPr/>
        </p:nvSpPr>
        <p:spPr>
          <a:xfrm>
            <a:off x="7818001" y="4330597"/>
            <a:ext cx="4564665"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Inflight entertainment </a:t>
            </a:r>
          </a:p>
        </p:txBody>
      </p:sp>
      <p:pic>
        <p:nvPicPr>
          <p:cNvPr id="14" name="Picture 8">
            <a:extLst>
              <a:ext uri="{FF2B5EF4-FFF2-40B4-BE49-F238E27FC236}">
                <a16:creationId xmlns:a16="http://schemas.microsoft.com/office/drawing/2014/main" id="{C936F706-E88B-7E44-88EA-25488E33C9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04"/>
          <a:stretch/>
        </p:blipFill>
        <p:spPr bwMode="auto">
          <a:xfrm>
            <a:off x="2797335" y="4602849"/>
            <a:ext cx="2850202" cy="21161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E3B81491-7AFF-904B-A402-5CCA5F9A72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64" t="18777" r="36452" b="67079"/>
          <a:stretch/>
        </p:blipFill>
        <p:spPr bwMode="auto">
          <a:xfrm>
            <a:off x="-76247" y="4708731"/>
            <a:ext cx="3530279" cy="187889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
            <a:extLst>
              <a:ext uri="{FF2B5EF4-FFF2-40B4-BE49-F238E27FC236}">
                <a16:creationId xmlns:a16="http://schemas.microsoft.com/office/drawing/2014/main" id="{1C541304-DFCF-3A47-86C4-5315924516B0}"/>
              </a:ext>
            </a:extLst>
          </p:cNvPr>
          <p:cNvSpPr txBox="1">
            <a:spLocks/>
          </p:cNvSpPr>
          <p:nvPr/>
        </p:nvSpPr>
        <p:spPr>
          <a:xfrm>
            <a:off x="1983432" y="4313562"/>
            <a:ext cx="2241715"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Inflight </a:t>
            </a:r>
            <a:r>
              <a:rPr lang="en-US" sz="1400" err="1">
                <a:latin typeface="+mn-lt"/>
              </a:rPr>
              <a:t>wifi</a:t>
            </a:r>
            <a:r>
              <a:rPr lang="en-US" sz="1400">
                <a:latin typeface="+mn-lt"/>
              </a:rPr>
              <a:t> Service</a:t>
            </a:r>
          </a:p>
        </p:txBody>
      </p:sp>
      <p:sp>
        <p:nvSpPr>
          <p:cNvPr id="17" name="TextBox 16">
            <a:extLst>
              <a:ext uri="{FF2B5EF4-FFF2-40B4-BE49-F238E27FC236}">
                <a16:creationId xmlns:a16="http://schemas.microsoft.com/office/drawing/2014/main" id="{5E956625-CF94-D14E-92E2-51FF45C70974}"/>
              </a:ext>
            </a:extLst>
          </p:cNvPr>
          <p:cNvSpPr txBox="1"/>
          <p:nvPr/>
        </p:nvSpPr>
        <p:spPr>
          <a:xfrm>
            <a:off x="1638515" y="4566351"/>
            <a:ext cx="186880" cy="261610"/>
          </a:xfrm>
          <a:prstGeom prst="rect">
            <a:avLst/>
          </a:prstGeom>
          <a:noFill/>
        </p:spPr>
        <p:txBody>
          <a:bodyPr wrap="square" rtlCol="0">
            <a:spAutoFit/>
          </a:bodyPr>
          <a:lstStyle/>
          <a:p>
            <a:r>
              <a:rPr lang="en-US" sz="1100">
                <a:solidFill>
                  <a:srgbClr val="383636"/>
                </a:solidFill>
              </a:rPr>
              <a:t>0</a:t>
            </a:r>
          </a:p>
        </p:txBody>
      </p:sp>
      <p:pic>
        <p:nvPicPr>
          <p:cNvPr id="19" name="Picture 8">
            <a:extLst>
              <a:ext uri="{FF2B5EF4-FFF2-40B4-BE49-F238E27FC236}">
                <a16:creationId xmlns:a16="http://schemas.microsoft.com/office/drawing/2014/main" id="{8F05E5D3-9DF5-7245-9A6A-9248F5DD82C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840"/>
          <a:stretch/>
        </p:blipFill>
        <p:spPr bwMode="auto">
          <a:xfrm>
            <a:off x="2742049" y="1954664"/>
            <a:ext cx="2893670" cy="212220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4FFCDBB3-A0B0-C64C-A1CA-20DFD25F10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007" t="81028" r="51503"/>
          <a:stretch/>
        </p:blipFill>
        <p:spPr bwMode="auto">
          <a:xfrm>
            <a:off x="384000" y="1868943"/>
            <a:ext cx="2499954" cy="2086645"/>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1">
            <a:extLst>
              <a:ext uri="{FF2B5EF4-FFF2-40B4-BE49-F238E27FC236}">
                <a16:creationId xmlns:a16="http://schemas.microsoft.com/office/drawing/2014/main" id="{A6703AF1-B9B0-E843-A81A-6029F9CDB784}"/>
              </a:ext>
            </a:extLst>
          </p:cNvPr>
          <p:cNvSpPr txBox="1">
            <a:spLocks/>
          </p:cNvSpPr>
          <p:nvPr/>
        </p:nvSpPr>
        <p:spPr>
          <a:xfrm>
            <a:off x="2239194" y="1604509"/>
            <a:ext cx="1730190" cy="2863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Cleanliness</a:t>
            </a:r>
          </a:p>
        </p:txBody>
      </p:sp>
      <p:pic>
        <p:nvPicPr>
          <p:cNvPr id="22" name="Graphic 21" descr="Folder Search outline">
            <a:extLst>
              <a:ext uri="{FF2B5EF4-FFF2-40B4-BE49-F238E27FC236}">
                <a16:creationId xmlns:a16="http://schemas.microsoft.com/office/drawing/2014/main" id="{812540E8-3AF4-9549-AF6A-F83DA04F5A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45483" y="1130818"/>
            <a:ext cx="457200" cy="457200"/>
          </a:xfrm>
          <a:prstGeom prst="rect">
            <a:avLst/>
          </a:prstGeom>
        </p:spPr>
      </p:pic>
      <p:sp>
        <p:nvSpPr>
          <p:cNvPr id="23" name="TextBox 22">
            <a:extLst>
              <a:ext uri="{FF2B5EF4-FFF2-40B4-BE49-F238E27FC236}">
                <a16:creationId xmlns:a16="http://schemas.microsoft.com/office/drawing/2014/main" id="{344EC2BF-F921-3747-9D2C-99DAE2000B6D}"/>
              </a:ext>
            </a:extLst>
          </p:cNvPr>
          <p:cNvSpPr txBox="1"/>
          <p:nvPr/>
        </p:nvSpPr>
        <p:spPr>
          <a:xfrm>
            <a:off x="2742633" y="1196964"/>
            <a:ext cx="8577303" cy="338554"/>
          </a:xfrm>
          <a:prstGeom prst="rect">
            <a:avLst/>
          </a:prstGeom>
          <a:noFill/>
        </p:spPr>
        <p:txBody>
          <a:bodyPr wrap="square">
            <a:spAutoFit/>
          </a:bodyPr>
          <a:lstStyle/>
          <a:p>
            <a:r>
              <a:rPr lang="en-US" sz="1600" b="1">
                <a:solidFill>
                  <a:schemeClr val="accent1"/>
                </a:solidFill>
                <a:ea typeface="微软雅黑" panose="020B0503020204020204" pitchFamily="34" charset="-122"/>
                <a:cs typeface="+mj-cs"/>
              </a:rPr>
              <a:t>Findings: </a:t>
            </a:r>
            <a:r>
              <a:rPr lang="en-US" sz="1600">
                <a:solidFill>
                  <a:schemeClr val="accent1"/>
                </a:solidFill>
                <a:ea typeface="微软雅黑" panose="020B0503020204020204" pitchFamily="34" charset="-122"/>
                <a:cs typeface="+mj-cs"/>
              </a:rPr>
              <a:t>satisfaction also comes more with better inflight facilities.</a:t>
            </a:r>
          </a:p>
        </p:txBody>
      </p:sp>
    </p:spTree>
    <p:extLst>
      <p:ext uri="{BB962C8B-B14F-4D97-AF65-F5344CB8AC3E}">
        <p14:creationId xmlns:p14="http://schemas.microsoft.com/office/powerpoint/2010/main" val="245756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C2409-7600-6F45-A2D4-1401A1743496}"/>
              </a:ext>
            </a:extLst>
          </p:cNvPr>
          <p:cNvSpPr>
            <a:spLocks noGrp="1"/>
          </p:cNvSpPr>
          <p:nvPr>
            <p:ph sz="quarter" idx="13"/>
          </p:nvPr>
        </p:nvSpPr>
        <p:spPr/>
        <p:txBody>
          <a:bodyPr/>
          <a:lstStyle/>
          <a:p>
            <a:r>
              <a:rPr lang="en-US"/>
              <a:t>How flight distance correlate w/ selected features</a:t>
            </a:r>
          </a:p>
        </p:txBody>
      </p:sp>
      <p:sp>
        <p:nvSpPr>
          <p:cNvPr id="3" name="Content Placeholder 2">
            <a:extLst>
              <a:ext uri="{FF2B5EF4-FFF2-40B4-BE49-F238E27FC236}">
                <a16:creationId xmlns:a16="http://schemas.microsoft.com/office/drawing/2014/main" id="{6ECC75F7-ECCA-7D45-B995-E10EDEAF29DF}"/>
              </a:ext>
            </a:extLst>
          </p:cNvPr>
          <p:cNvSpPr>
            <a:spLocks noGrp="1"/>
          </p:cNvSpPr>
          <p:nvPr>
            <p:ph sz="quarter" idx="14"/>
          </p:nvPr>
        </p:nvSpPr>
        <p:spPr/>
        <p:txBody>
          <a:bodyPr/>
          <a:lstStyle/>
          <a:p>
            <a:r>
              <a:rPr lang="en-US"/>
              <a:t>Exploratory data analysis</a:t>
            </a:r>
          </a:p>
        </p:txBody>
      </p:sp>
      <p:pic>
        <p:nvPicPr>
          <p:cNvPr id="1032" name="Picture 8">
            <a:extLst>
              <a:ext uri="{FF2B5EF4-FFF2-40B4-BE49-F238E27FC236}">
                <a16:creationId xmlns:a16="http://schemas.microsoft.com/office/drawing/2014/main" id="{87252581-739D-924D-9136-6F87DA976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903" y="1517681"/>
            <a:ext cx="5907454" cy="459657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CB2B3A-AF40-5E47-B038-4565BB2A0C49}"/>
              </a:ext>
            </a:extLst>
          </p:cNvPr>
          <p:cNvSpPr txBox="1"/>
          <p:nvPr/>
        </p:nvSpPr>
        <p:spPr>
          <a:xfrm>
            <a:off x="7554351" y="1574722"/>
            <a:ext cx="4426633" cy="4247317"/>
          </a:xfrm>
          <a:prstGeom prst="rect">
            <a:avLst/>
          </a:prstGeom>
          <a:noFill/>
        </p:spPr>
        <p:txBody>
          <a:bodyPr wrap="square">
            <a:spAutoFit/>
          </a:bodyPr>
          <a:lstStyle/>
          <a:p>
            <a:r>
              <a:rPr lang="en-US" sz="2000" b="1">
                <a:solidFill>
                  <a:schemeClr val="accent1"/>
                </a:solidFill>
                <a:ea typeface="微软雅黑" panose="020B0503020204020204" pitchFamily="34" charset="-122"/>
                <a:cs typeface="+mj-cs"/>
              </a:rPr>
              <a:t>Findings</a:t>
            </a:r>
          </a:p>
          <a:p>
            <a:endParaRPr lang="en-US" sz="1600" b="1">
              <a:solidFill>
                <a:schemeClr val="accent1"/>
              </a:solidFill>
              <a:ea typeface="微软雅黑" panose="020B0503020204020204" pitchFamily="34" charset="-122"/>
              <a:cs typeface="+mj-cs"/>
            </a:endParaRPr>
          </a:p>
          <a:p>
            <a:pPr marL="285750" indent="-285750">
              <a:buFont typeface="Arial" panose="020B0604020202020204" pitchFamily="34" charset="0"/>
              <a:buChar char="•"/>
            </a:pPr>
            <a:r>
              <a:rPr lang="en-US">
                <a:solidFill>
                  <a:schemeClr val="accent1"/>
                </a:solidFill>
                <a:ea typeface="微软雅黑" panose="020B0503020204020204" pitchFamily="34" charset="-122"/>
                <a:cs typeface="+mj-cs"/>
              </a:rPr>
              <a:t>Long distance flight passengers are prone to be loyal customers</a:t>
            </a:r>
          </a:p>
          <a:p>
            <a:pPr marL="285750" indent="-285750">
              <a:buFont typeface="Arial" panose="020B0604020202020204" pitchFamily="34" charset="0"/>
              <a:buChar char="•"/>
            </a:pPr>
            <a:endParaRPr lang="en-US">
              <a:solidFill>
                <a:schemeClr val="accent1"/>
              </a:solidFill>
              <a:ea typeface="微软雅黑" panose="020B0503020204020204" pitchFamily="34" charset="-122"/>
              <a:cs typeface="+mj-cs"/>
            </a:endParaRPr>
          </a:p>
          <a:p>
            <a:pPr marL="285750" indent="-285750">
              <a:buFont typeface="Arial" panose="020B0604020202020204" pitchFamily="34" charset="0"/>
              <a:buChar char="•"/>
            </a:pPr>
            <a:endParaRPr lang="en-US">
              <a:solidFill>
                <a:schemeClr val="accent1"/>
              </a:solidFill>
              <a:ea typeface="微软雅黑" panose="020B0503020204020204" pitchFamily="34" charset="-122"/>
              <a:cs typeface="+mj-cs"/>
            </a:endParaRPr>
          </a:p>
          <a:p>
            <a:pPr marL="285750" indent="-285750">
              <a:buFont typeface="Arial" panose="020B0604020202020204" pitchFamily="34" charset="0"/>
              <a:buChar char="•"/>
            </a:pPr>
            <a:endParaRPr lang="en-US">
              <a:solidFill>
                <a:schemeClr val="accent1"/>
              </a:solidFill>
              <a:ea typeface="微软雅黑" panose="020B0503020204020204" pitchFamily="34" charset="-122"/>
            </a:endParaRPr>
          </a:p>
          <a:p>
            <a:pPr marL="285750" indent="-285750">
              <a:buFont typeface="Arial" panose="020B0604020202020204" pitchFamily="34" charset="0"/>
              <a:buChar char="•"/>
            </a:pPr>
            <a:r>
              <a:rPr lang="en-US">
                <a:solidFill>
                  <a:schemeClr val="accent1"/>
                </a:solidFill>
                <a:ea typeface="微软雅黑" panose="020B0503020204020204" pitchFamily="34" charset="-122"/>
              </a:rPr>
              <a:t>Long distance flight passengers generally travel for business purposes</a:t>
            </a:r>
          </a:p>
          <a:p>
            <a:pPr marL="285750" indent="-285750">
              <a:buFont typeface="Arial" panose="020B0604020202020204" pitchFamily="34" charset="0"/>
              <a:buChar char="•"/>
            </a:pPr>
            <a:endParaRPr lang="en-US">
              <a:solidFill>
                <a:schemeClr val="accent1"/>
              </a:solidFill>
              <a:ea typeface="微软雅黑" panose="020B0503020204020204" pitchFamily="34" charset="-122"/>
            </a:endParaRPr>
          </a:p>
          <a:p>
            <a:pPr marL="285750" indent="-285750">
              <a:buFont typeface="Arial" panose="020B0604020202020204" pitchFamily="34" charset="0"/>
              <a:buChar char="•"/>
            </a:pPr>
            <a:endParaRPr lang="en-US">
              <a:solidFill>
                <a:schemeClr val="accent1"/>
              </a:solidFill>
              <a:ea typeface="微软雅黑" panose="020B0503020204020204" pitchFamily="34" charset="-122"/>
            </a:endParaRPr>
          </a:p>
          <a:p>
            <a:pPr marL="285750" indent="-285750">
              <a:buFont typeface="Arial" panose="020B0604020202020204" pitchFamily="34" charset="0"/>
              <a:buChar char="•"/>
            </a:pPr>
            <a:endParaRPr lang="en-US">
              <a:solidFill>
                <a:schemeClr val="accent1"/>
              </a:solidFill>
              <a:ea typeface="微软雅黑" panose="020B0503020204020204" pitchFamily="34" charset="-122"/>
            </a:endParaRPr>
          </a:p>
          <a:p>
            <a:pPr marL="285750" indent="-285750">
              <a:buFont typeface="Arial" panose="020B0604020202020204" pitchFamily="34" charset="0"/>
              <a:buChar char="•"/>
            </a:pPr>
            <a:endParaRPr lang="en-US">
              <a:solidFill>
                <a:schemeClr val="accent1"/>
              </a:solidFill>
              <a:ea typeface="微软雅黑" panose="020B0503020204020204" pitchFamily="34" charset="-122"/>
            </a:endParaRPr>
          </a:p>
          <a:p>
            <a:pPr marL="285750" indent="-285750">
              <a:buFont typeface="Arial" panose="020B0604020202020204" pitchFamily="34" charset="0"/>
              <a:buChar char="•"/>
            </a:pPr>
            <a:r>
              <a:rPr lang="en-US">
                <a:solidFill>
                  <a:schemeClr val="accent1"/>
                </a:solidFill>
                <a:ea typeface="微软雅黑" panose="020B0503020204020204" pitchFamily="34" charset="-122"/>
              </a:rPr>
              <a:t>Long distance flight passengers tend to buy business class</a:t>
            </a:r>
          </a:p>
        </p:txBody>
      </p:sp>
      <p:pic>
        <p:nvPicPr>
          <p:cNvPr id="14" name="Graphic 13" descr="Folder Search outline">
            <a:extLst>
              <a:ext uri="{FF2B5EF4-FFF2-40B4-BE49-F238E27FC236}">
                <a16:creationId xmlns:a16="http://schemas.microsoft.com/office/drawing/2014/main" id="{327AFB5E-9D35-7C41-91F7-FE5DF6937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5835" y="1552405"/>
            <a:ext cx="457200" cy="457200"/>
          </a:xfrm>
          <a:prstGeom prst="rect">
            <a:avLst/>
          </a:prstGeom>
        </p:spPr>
      </p:pic>
    </p:spTree>
    <p:extLst>
      <p:ext uri="{BB962C8B-B14F-4D97-AF65-F5344CB8AC3E}">
        <p14:creationId xmlns:p14="http://schemas.microsoft.com/office/powerpoint/2010/main" val="18134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9E2017-AC06-184A-B0EB-506AACB923FE}"/>
              </a:ext>
            </a:extLst>
          </p:cNvPr>
          <p:cNvSpPr>
            <a:spLocks noGrp="1"/>
          </p:cNvSpPr>
          <p:nvPr>
            <p:ph sz="quarter" idx="13"/>
          </p:nvPr>
        </p:nvSpPr>
        <p:spPr/>
        <p:txBody>
          <a:bodyPr/>
          <a:lstStyle/>
          <a:p>
            <a:r>
              <a:rPr lang="en-CN"/>
              <a:t>Clustering – Try Out</a:t>
            </a:r>
          </a:p>
        </p:txBody>
      </p:sp>
      <p:sp>
        <p:nvSpPr>
          <p:cNvPr id="3" name="Content Placeholder 2">
            <a:extLst>
              <a:ext uri="{FF2B5EF4-FFF2-40B4-BE49-F238E27FC236}">
                <a16:creationId xmlns:a16="http://schemas.microsoft.com/office/drawing/2014/main" id="{816E6391-ED68-7845-8EB2-9DDE7DC4A381}"/>
              </a:ext>
            </a:extLst>
          </p:cNvPr>
          <p:cNvSpPr>
            <a:spLocks noGrp="1"/>
          </p:cNvSpPr>
          <p:nvPr>
            <p:ph sz="quarter" idx="14"/>
          </p:nvPr>
        </p:nvSpPr>
        <p:spPr/>
        <p:txBody>
          <a:bodyPr/>
          <a:lstStyle/>
          <a:p>
            <a:r>
              <a:rPr lang="en-US"/>
              <a:t>Exploratory data analysis</a:t>
            </a:r>
          </a:p>
        </p:txBody>
      </p:sp>
      <p:sp>
        <p:nvSpPr>
          <p:cNvPr id="6" name="TextBox 5">
            <a:extLst>
              <a:ext uri="{FF2B5EF4-FFF2-40B4-BE49-F238E27FC236}">
                <a16:creationId xmlns:a16="http://schemas.microsoft.com/office/drawing/2014/main" id="{B15F77F7-BDA8-2141-82C9-BF135406AA5B}"/>
              </a:ext>
            </a:extLst>
          </p:cNvPr>
          <p:cNvSpPr txBox="1"/>
          <p:nvPr/>
        </p:nvSpPr>
        <p:spPr>
          <a:xfrm>
            <a:off x="6743750" y="1533465"/>
            <a:ext cx="5448250" cy="4462760"/>
          </a:xfrm>
          <a:prstGeom prst="rect">
            <a:avLst/>
          </a:prstGeom>
          <a:noFill/>
        </p:spPr>
        <p:txBody>
          <a:bodyPr wrap="square" rtlCol="0">
            <a:spAutoFit/>
          </a:bodyPr>
          <a:lstStyle/>
          <a:p>
            <a:endParaRPr lang="en-CN">
              <a:solidFill>
                <a:schemeClr val="accent1"/>
              </a:solidFill>
              <a:ea typeface="微软雅黑" panose="020B0503020204020204" pitchFamily="34" charset="-122"/>
              <a:cs typeface="+mj-cs"/>
            </a:endParaRPr>
          </a:p>
          <a:p>
            <a:r>
              <a:rPr lang="en-CN" b="1">
                <a:solidFill>
                  <a:schemeClr val="accent1"/>
                </a:solidFill>
                <a:ea typeface="微软雅黑" panose="020B0503020204020204" pitchFamily="34" charset="-122"/>
                <a:cs typeface="+mj-cs"/>
              </a:rPr>
              <a:t>Why:</a:t>
            </a:r>
            <a:r>
              <a:rPr lang="en-CN">
                <a:solidFill>
                  <a:schemeClr val="accent1"/>
                </a:solidFill>
                <a:ea typeface="微软雅黑" panose="020B0503020204020204" pitchFamily="34" charset="-122"/>
                <a:cs typeface="+mj-cs"/>
              </a:rPr>
              <a:t> </a:t>
            </a:r>
            <a:r>
              <a:rPr lang="en-US" sz="1600">
                <a:solidFill>
                  <a:schemeClr val="accent1"/>
                </a:solidFill>
                <a:latin typeface="Calibri" panose="020F0502020204030204" pitchFamily="34" charset="0"/>
                <a:ea typeface="微软雅黑" panose="020B0503020204020204" pitchFamily="34" charset="-122"/>
                <a:cs typeface="Calibri" panose="020F0502020204030204" pitchFamily="34" charset="0"/>
              </a:rPr>
              <a:t>Generate different passenger groups to </a:t>
            </a:r>
            <a:r>
              <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allows us make customized recommendations</a:t>
            </a:r>
          </a:p>
          <a:p>
            <a:endParaRPr lang="en-CN">
              <a:solidFill>
                <a:schemeClr val="accent1"/>
              </a:solidFill>
              <a:ea typeface="微软雅黑" panose="020B0503020204020204" pitchFamily="34" charset="-122"/>
              <a:cs typeface="+mj-cs"/>
            </a:endParaRPr>
          </a:p>
          <a:p>
            <a:r>
              <a:rPr lang="en-CN" b="1">
                <a:solidFill>
                  <a:schemeClr val="accent1"/>
                </a:solidFill>
                <a:ea typeface="微软雅黑" panose="020B0503020204020204" pitchFamily="34" charset="-122"/>
                <a:cs typeface="+mj-cs"/>
              </a:rPr>
              <a:t>What:</a:t>
            </a:r>
            <a:r>
              <a:rPr lang="en-CN">
                <a:solidFill>
                  <a:schemeClr val="accent1"/>
                </a:solidFill>
                <a:ea typeface="微软雅黑" panose="020B0503020204020204" pitchFamily="34" charset="-122"/>
                <a:cs typeface="+mj-cs"/>
              </a:rPr>
              <a:t> </a:t>
            </a:r>
            <a:r>
              <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Clustering is an approach to generate labels</a:t>
            </a:r>
            <a:r>
              <a:rPr lang="en-US" sz="1600">
                <a:solidFill>
                  <a:schemeClr val="accent1"/>
                </a:solidFill>
                <a:latin typeface="Calibri" panose="020F0502020204030204" pitchFamily="34" charset="0"/>
                <a:ea typeface="微软雅黑" panose="020B0503020204020204" pitchFamily="34" charset="-122"/>
                <a:cs typeface="Calibri" panose="020F0502020204030204" pitchFamily="34" charset="0"/>
              </a:rPr>
              <a:t> </a:t>
            </a:r>
            <a:r>
              <a:rPr lang="en-US" altLang="zh-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and provide insight for feature engineering steps</a:t>
            </a:r>
            <a:endPar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endParaRPr>
          </a:p>
          <a:p>
            <a:endParaRPr lang="en-CN">
              <a:solidFill>
                <a:schemeClr val="accent1"/>
              </a:solidFill>
              <a:ea typeface="微软雅黑" panose="020B0503020204020204" pitchFamily="34" charset="-122"/>
              <a:cs typeface="+mj-cs"/>
            </a:endParaRPr>
          </a:p>
          <a:p>
            <a:r>
              <a:rPr lang="en-CN" b="1">
                <a:solidFill>
                  <a:schemeClr val="accent1"/>
                </a:solidFill>
                <a:ea typeface="微软雅黑" panose="020B0503020204020204" pitchFamily="34" charset="-122"/>
                <a:cs typeface="+mj-cs"/>
              </a:rPr>
              <a:t>How: </a:t>
            </a:r>
            <a:r>
              <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lessons learned in the process</a:t>
            </a:r>
          </a:p>
          <a:p>
            <a:pPr marL="800100" lvl="1" indent="-342900">
              <a:buFont typeface="Arial" panose="020B0604020202020204" pitchFamily="34" charset="0"/>
              <a:buChar char="•"/>
            </a:pPr>
            <a:r>
              <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The involvement of Binary or Categorical predictors would make clustering useless</a:t>
            </a:r>
          </a:p>
          <a:p>
            <a:pPr marL="800100" lvl="1" indent="-342900">
              <a:buFont typeface="Arial" panose="020B0604020202020204" pitchFamily="34" charset="0"/>
              <a:buChar char="•"/>
            </a:pPr>
            <a:r>
              <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Using the combination of numerical predictors is the prerequisite</a:t>
            </a:r>
          </a:p>
          <a:p>
            <a:pPr marL="800100" lvl="1" indent="-342900">
              <a:buFont typeface="Arial" panose="020B0604020202020204" pitchFamily="34" charset="0"/>
              <a:buChar char="•"/>
            </a:pPr>
            <a:r>
              <a:rPr lang="en-CN" sz="1600">
                <a:solidFill>
                  <a:schemeClr val="accent1"/>
                </a:solidFill>
                <a:latin typeface="Calibri" panose="020F0502020204030204" pitchFamily="34" charset="0"/>
                <a:ea typeface="微软雅黑" panose="020B0503020204020204" pitchFamily="34" charset="-122"/>
                <a:cs typeface="Calibri" panose="020F0502020204030204" pitchFamily="34" charset="0"/>
              </a:rPr>
              <a:t>It’s necessary to check scatterplots for understanding the data before applyting clustering</a:t>
            </a:r>
          </a:p>
          <a:p>
            <a:pPr lvl="1"/>
            <a:endParaRPr lang="en-CN" sz="1600">
              <a:solidFill>
                <a:schemeClr val="accent1"/>
              </a:solidFill>
              <a:ea typeface="微软雅黑" panose="020B0503020204020204" pitchFamily="34" charset="-122"/>
              <a:cs typeface="+mj-cs"/>
            </a:endParaRPr>
          </a:p>
          <a:p>
            <a:pPr marL="342900" indent="-342900">
              <a:buFont typeface="Arial" panose="020B0604020202020204" pitchFamily="34" charset="0"/>
              <a:buChar char="•"/>
            </a:pPr>
            <a:endParaRPr lang="en-CN" sz="1600">
              <a:solidFill>
                <a:schemeClr val="accent1"/>
              </a:solidFill>
              <a:ea typeface="微软雅黑" panose="020B0503020204020204" pitchFamily="34" charset="-122"/>
              <a:cs typeface="+mj-cs"/>
            </a:endParaRPr>
          </a:p>
          <a:p>
            <a:pPr marL="342900" indent="-342900">
              <a:buFont typeface="Arial" panose="020B0604020202020204" pitchFamily="34" charset="0"/>
              <a:buChar char="•"/>
            </a:pPr>
            <a:endParaRPr lang="en-CN" sz="1600">
              <a:solidFill>
                <a:schemeClr val="accent1"/>
              </a:solidFill>
              <a:ea typeface="微软雅黑" panose="020B0503020204020204" pitchFamily="34" charset="-122"/>
              <a:cs typeface="+mj-cs"/>
            </a:endParaRPr>
          </a:p>
        </p:txBody>
      </p:sp>
      <p:pic>
        <p:nvPicPr>
          <p:cNvPr id="8" name="Picture 2">
            <a:extLst>
              <a:ext uri="{FF2B5EF4-FFF2-40B4-BE49-F238E27FC236}">
                <a16:creationId xmlns:a16="http://schemas.microsoft.com/office/drawing/2014/main" id="{DFA280D4-F424-D94B-9D0B-4C7B6FA33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91" y="1150356"/>
            <a:ext cx="5970570" cy="565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2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8B6782-203A-224A-83A3-6EA93606832C}"/>
              </a:ext>
            </a:extLst>
          </p:cNvPr>
          <p:cNvSpPr>
            <a:spLocks noGrp="1"/>
          </p:cNvSpPr>
          <p:nvPr>
            <p:ph sz="quarter" idx="13"/>
          </p:nvPr>
        </p:nvSpPr>
        <p:spPr/>
        <p:txBody>
          <a:bodyPr/>
          <a:lstStyle/>
          <a:p>
            <a:r>
              <a:rPr lang="en-CN"/>
              <a:t>Clustering – Result</a:t>
            </a:r>
          </a:p>
          <a:p>
            <a:endParaRPr lang="en-CN">
              <a:latin typeface="+mn-lt"/>
            </a:endParaRPr>
          </a:p>
        </p:txBody>
      </p:sp>
      <p:sp>
        <p:nvSpPr>
          <p:cNvPr id="3" name="Content Placeholder 2">
            <a:extLst>
              <a:ext uri="{FF2B5EF4-FFF2-40B4-BE49-F238E27FC236}">
                <a16:creationId xmlns:a16="http://schemas.microsoft.com/office/drawing/2014/main" id="{2961FA6F-73BE-404B-BE00-DA77E6D87905}"/>
              </a:ext>
            </a:extLst>
          </p:cNvPr>
          <p:cNvSpPr>
            <a:spLocks noGrp="1"/>
          </p:cNvSpPr>
          <p:nvPr>
            <p:ph sz="quarter" idx="14"/>
          </p:nvPr>
        </p:nvSpPr>
        <p:spPr/>
        <p:txBody>
          <a:bodyPr>
            <a:normAutofit/>
          </a:bodyPr>
          <a:lstStyle/>
          <a:p>
            <a:r>
              <a:rPr lang="en-US"/>
              <a:t>Exploratory data analysis</a:t>
            </a:r>
          </a:p>
        </p:txBody>
      </p:sp>
      <p:pic>
        <p:nvPicPr>
          <p:cNvPr id="11266" name="Picture 2">
            <a:extLst>
              <a:ext uri="{FF2B5EF4-FFF2-40B4-BE49-F238E27FC236}">
                <a16:creationId xmlns:a16="http://schemas.microsoft.com/office/drawing/2014/main" id="{9986E1EA-36C7-B64E-83CA-FD2902E40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39" y="3939483"/>
            <a:ext cx="4242892" cy="284284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9646A5F-E738-B145-96DA-78BD7A116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5158" y="1151474"/>
            <a:ext cx="5921704" cy="563085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4655C40A-2560-9F4F-8A9E-ABEF079CAD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138" y="1151474"/>
            <a:ext cx="4242893" cy="274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20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DC2409-7600-6F45-A2D4-1401A1743496}"/>
              </a:ext>
            </a:extLst>
          </p:cNvPr>
          <p:cNvSpPr>
            <a:spLocks noGrp="1"/>
          </p:cNvSpPr>
          <p:nvPr>
            <p:ph sz="quarter" idx="13"/>
          </p:nvPr>
        </p:nvSpPr>
        <p:spPr/>
        <p:txBody>
          <a:bodyPr/>
          <a:lstStyle/>
          <a:p>
            <a:r>
              <a:rPr lang="en-US"/>
              <a:t>Data cleaning &amp; engineering</a:t>
            </a:r>
          </a:p>
        </p:txBody>
      </p:sp>
      <p:sp>
        <p:nvSpPr>
          <p:cNvPr id="3" name="Content Placeholder 2">
            <a:extLst>
              <a:ext uri="{FF2B5EF4-FFF2-40B4-BE49-F238E27FC236}">
                <a16:creationId xmlns:a16="http://schemas.microsoft.com/office/drawing/2014/main" id="{6ECC75F7-ECCA-7D45-B995-E10EDEAF29DF}"/>
              </a:ext>
            </a:extLst>
          </p:cNvPr>
          <p:cNvSpPr>
            <a:spLocks noGrp="1"/>
          </p:cNvSpPr>
          <p:nvPr>
            <p:ph sz="quarter" idx="14"/>
          </p:nvPr>
        </p:nvSpPr>
        <p:spPr/>
        <p:txBody>
          <a:bodyPr/>
          <a:lstStyle/>
          <a:p>
            <a:r>
              <a:rPr lang="en-US"/>
              <a:t>Feature Mining</a:t>
            </a:r>
          </a:p>
        </p:txBody>
      </p:sp>
      <p:pic>
        <p:nvPicPr>
          <p:cNvPr id="4" name="Picture 2">
            <a:extLst>
              <a:ext uri="{FF2B5EF4-FFF2-40B4-BE49-F238E27FC236}">
                <a16:creationId xmlns:a16="http://schemas.microsoft.com/office/drawing/2014/main" id="{AF328D02-2A54-CE41-971D-8FC374114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66" y="1229406"/>
            <a:ext cx="6166623" cy="55441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3FD7B5-FC67-40DC-A7FE-3C211A6854BC}"/>
              </a:ext>
            </a:extLst>
          </p:cNvPr>
          <p:cNvSpPr txBox="1"/>
          <p:nvPr/>
        </p:nvSpPr>
        <p:spPr>
          <a:xfrm>
            <a:off x="7382783" y="1595468"/>
            <a:ext cx="4909930" cy="3416320"/>
          </a:xfrm>
          <a:prstGeom prst="rect">
            <a:avLst/>
          </a:prstGeom>
          <a:noFill/>
        </p:spPr>
        <p:txBody>
          <a:bodyPr wrap="square" rtlCol="0">
            <a:spAutoFit/>
          </a:bodyPr>
          <a:lstStyle/>
          <a:p>
            <a:r>
              <a:rPr lang="en-US" altLang="zh-CN" b="1">
                <a:solidFill>
                  <a:schemeClr val="accent1"/>
                </a:solidFill>
              </a:rPr>
              <a:t>Cleaning</a:t>
            </a:r>
          </a:p>
          <a:p>
            <a:pPr marL="285750" indent="-285750">
              <a:buFont typeface="Arial" panose="020B0604020202020204" pitchFamily="34" charset="0"/>
              <a:buChar char="•"/>
            </a:pPr>
            <a:r>
              <a:rPr lang="en-US" altLang="zh-CN">
                <a:solidFill>
                  <a:schemeClr val="accent1"/>
                </a:solidFill>
              </a:rPr>
              <a:t>Drop id, Gate location, Departure/Arrival time convenient due to low correlation</a:t>
            </a:r>
          </a:p>
          <a:p>
            <a:pPr marL="285750" indent="-285750">
              <a:buFont typeface="Arial" panose="020B0604020202020204" pitchFamily="34" charset="0"/>
              <a:buChar char="•"/>
            </a:pPr>
            <a:endParaRPr lang="en-US" altLang="zh-CN">
              <a:solidFill>
                <a:schemeClr val="accent1"/>
              </a:solidFill>
            </a:endParaRPr>
          </a:p>
          <a:p>
            <a:pPr marL="285750" indent="-285750">
              <a:buFont typeface="Arial" panose="020B0604020202020204" pitchFamily="34" charset="0"/>
              <a:buChar char="•"/>
            </a:pPr>
            <a:r>
              <a:rPr lang="en-US" altLang="zh-CN">
                <a:solidFill>
                  <a:schemeClr val="accent1"/>
                </a:solidFill>
              </a:rPr>
              <a:t>Drop Arrival Delay in Minutes due to its high correlation with Departure Delay in Minutes and missing values</a:t>
            </a:r>
          </a:p>
          <a:p>
            <a:pPr marL="285750" indent="-285750">
              <a:buFont typeface="Arial" panose="020B0604020202020204" pitchFamily="34" charset="0"/>
              <a:buChar char="•"/>
            </a:pPr>
            <a:endParaRPr lang="en-US" altLang="zh-CN">
              <a:solidFill>
                <a:schemeClr val="accent1"/>
              </a:solidFill>
            </a:endParaRPr>
          </a:p>
          <a:p>
            <a:pPr marL="285750" indent="-285750">
              <a:buFont typeface="Arial" panose="020B0604020202020204" pitchFamily="34" charset="0"/>
              <a:buChar char="•"/>
            </a:pPr>
            <a:endParaRPr lang="en-US" altLang="zh-CN">
              <a:solidFill>
                <a:schemeClr val="accent1"/>
              </a:solidFill>
            </a:endParaRPr>
          </a:p>
          <a:p>
            <a:r>
              <a:rPr lang="en-US" altLang="zh-CN" b="1">
                <a:solidFill>
                  <a:schemeClr val="accent1"/>
                </a:solidFill>
              </a:rPr>
              <a:t>Engineering</a:t>
            </a:r>
          </a:p>
          <a:p>
            <a:pPr marL="285750" indent="-285750">
              <a:buFont typeface="Arial" panose="020B0604020202020204" pitchFamily="34" charset="0"/>
              <a:buChar char="•"/>
            </a:pPr>
            <a:endParaRPr lang="en-US" altLang="zh-CN">
              <a:solidFill>
                <a:schemeClr val="accent1"/>
              </a:solidFill>
            </a:endParaRPr>
          </a:p>
          <a:p>
            <a:pPr marL="285750" indent="-285750">
              <a:buFont typeface="Arial" panose="020B0604020202020204" pitchFamily="34" charset="0"/>
              <a:buChar char="•"/>
            </a:pPr>
            <a:endParaRPr lang="zh-CN" altLang="en-US">
              <a:solidFill>
                <a:schemeClr val="accent1"/>
              </a:solidFill>
            </a:endParaRPr>
          </a:p>
        </p:txBody>
      </p:sp>
      <p:pic>
        <p:nvPicPr>
          <p:cNvPr id="6" name="Graphic 5" descr="Research outline">
            <a:extLst>
              <a:ext uri="{FF2B5EF4-FFF2-40B4-BE49-F238E27FC236}">
                <a16:creationId xmlns:a16="http://schemas.microsoft.com/office/drawing/2014/main" id="{C95A6D7F-D038-6946-B4BA-577BC7AFAE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4555" y="4125878"/>
            <a:ext cx="365760" cy="365760"/>
          </a:xfrm>
          <a:prstGeom prst="rect">
            <a:avLst/>
          </a:prstGeom>
        </p:spPr>
      </p:pic>
      <p:pic>
        <p:nvPicPr>
          <p:cNvPr id="9" name="Graphic 8" descr="Table outline">
            <a:extLst>
              <a:ext uri="{FF2B5EF4-FFF2-40B4-BE49-F238E27FC236}">
                <a16:creationId xmlns:a16="http://schemas.microsoft.com/office/drawing/2014/main" id="{DDE82B76-E87B-C541-9F60-AD9B7A1B93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4555" y="1609536"/>
            <a:ext cx="365760" cy="365760"/>
          </a:xfrm>
          <a:prstGeom prst="rect">
            <a:avLst/>
          </a:prstGeom>
        </p:spPr>
      </p:pic>
      <p:graphicFrame>
        <p:nvGraphicFramePr>
          <p:cNvPr id="10" name="Table 9">
            <a:extLst>
              <a:ext uri="{FF2B5EF4-FFF2-40B4-BE49-F238E27FC236}">
                <a16:creationId xmlns:a16="http://schemas.microsoft.com/office/drawing/2014/main" id="{AF024672-D732-854A-8386-7E780A7EDAE7}"/>
              </a:ext>
            </a:extLst>
          </p:cNvPr>
          <p:cNvGraphicFramePr>
            <a:graphicFrameLocks noGrp="1"/>
          </p:cNvGraphicFramePr>
          <p:nvPr>
            <p:extLst>
              <p:ext uri="{D42A27DB-BD31-4B8C-83A1-F6EECF244321}">
                <p14:modId xmlns:p14="http://schemas.microsoft.com/office/powerpoint/2010/main" val="3015167528"/>
              </p:ext>
            </p:extLst>
          </p:nvPr>
        </p:nvGraphicFramePr>
        <p:xfrm>
          <a:off x="6236803" y="5392546"/>
          <a:ext cx="5857361" cy="795096"/>
        </p:xfrm>
        <a:graphic>
          <a:graphicData uri="http://schemas.openxmlformats.org/drawingml/2006/table">
            <a:tbl>
              <a:tblPr firstRow="1" bandRow="1">
                <a:tableStyleId>{68D230F3-CF80-4859-8CE7-A43EE81993B5}</a:tableStyleId>
              </a:tblPr>
              <a:tblGrid>
                <a:gridCol w="830137">
                  <a:extLst>
                    <a:ext uri="{9D8B030D-6E8A-4147-A177-3AD203B41FA5}">
                      <a16:colId xmlns:a16="http://schemas.microsoft.com/office/drawing/2014/main" val="3825072775"/>
                    </a:ext>
                  </a:extLst>
                </a:gridCol>
                <a:gridCol w="660733">
                  <a:extLst>
                    <a:ext uri="{9D8B030D-6E8A-4147-A177-3AD203B41FA5}">
                      <a16:colId xmlns:a16="http://schemas.microsoft.com/office/drawing/2014/main" val="561361326"/>
                    </a:ext>
                  </a:extLst>
                </a:gridCol>
                <a:gridCol w="1048578">
                  <a:extLst>
                    <a:ext uri="{9D8B030D-6E8A-4147-A177-3AD203B41FA5}">
                      <a16:colId xmlns:a16="http://schemas.microsoft.com/office/drawing/2014/main" val="3754276597"/>
                    </a:ext>
                  </a:extLst>
                </a:gridCol>
                <a:gridCol w="571500">
                  <a:extLst>
                    <a:ext uri="{9D8B030D-6E8A-4147-A177-3AD203B41FA5}">
                      <a16:colId xmlns:a16="http://schemas.microsoft.com/office/drawing/2014/main" val="1779378716"/>
                    </a:ext>
                  </a:extLst>
                </a:gridCol>
                <a:gridCol w="805071">
                  <a:extLst>
                    <a:ext uri="{9D8B030D-6E8A-4147-A177-3AD203B41FA5}">
                      <a16:colId xmlns:a16="http://schemas.microsoft.com/office/drawing/2014/main" val="2344837727"/>
                    </a:ext>
                  </a:extLst>
                </a:gridCol>
                <a:gridCol w="920774">
                  <a:extLst>
                    <a:ext uri="{9D8B030D-6E8A-4147-A177-3AD203B41FA5}">
                      <a16:colId xmlns:a16="http://schemas.microsoft.com/office/drawing/2014/main" val="3547568471"/>
                    </a:ext>
                  </a:extLst>
                </a:gridCol>
                <a:gridCol w="1020568">
                  <a:extLst>
                    <a:ext uri="{9D8B030D-6E8A-4147-A177-3AD203B41FA5}">
                      <a16:colId xmlns:a16="http://schemas.microsoft.com/office/drawing/2014/main" val="3486602362"/>
                    </a:ext>
                  </a:extLst>
                </a:gridCol>
              </a:tblGrid>
              <a:tr h="449905">
                <a:tc>
                  <a:txBody>
                    <a:bodyPr/>
                    <a:lstStyle/>
                    <a:p>
                      <a:pPr algn="ctr"/>
                      <a:endParaRPr lang="en-US" sz="1400"/>
                    </a:p>
                  </a:txBody>
                  <a:tcPr marL="0" marR="0" marT="0" marB="0" anchor="ctr">
                    <a:noFill/>
                  </a:tcPr>
                </a:tc>
                <a:tc>
                  <a:txBody>
                    <a:bodyPr/>
                    <a:lstStyle/>
                    <a:p>
                      <a:pPr algn="ctr" fontAlgn="ctr"/>
                      <a:r>
                        <a:rPr lang="en-US" sz="1050" b="1" err="1">
                          <a:solidFill>
                            <a:schemeClr val="accent1">
                              <a:lumMod val="85000"/>
                              <a:lumOff val="15000"/>
                            </a:schemeClr>
                          </a:solidFill>
                          <a:effectLst/>
                        </a:rPr>
                        <a:t>is_dep_delay</a:t>
                      </a:r>
                      <a:endParaRPr lang="en-US" sz="1050" b="1">
                        <a:solidFill>
                          <a:schemeClr val="accent1">
                            <a:lumMod val="85000"/>
                            <a:lumOff val="15000"/>
                          </a:schemeClr>
                        </a:solidFill>
                        <a:effectLst/>
                      </a:endParaRPr>
                    </a:p>
                  </a:txBody>
                  <a:tcPr marL="0" marR="0" marT="0" marB="0" anchor="ctr">
                    <a:noFill/>
                  </a:tcPr>
                </a:tc>
                <a:tc>
                  <a:txBody>
                    <a:bodyPr/>
                    <a:lstStyle/>
                    <a:p>
                      <a:pPr algn="ctr" fontAlgn="ctr"/>
                      <a:r>
                        <a:rPr lang="en-US" sz="1050" b="1" err="1">
                          <a:solidFill>
                            <a:schemeClr val="accent1">
                              <a:lumMod val="85000"/>
                              <a:lumOff val="15000"/>
                            </a:schemeClr>
                          </a:solidFill>
                          <a:effectLst/>
                        </a:rPr>
                        <a:t>is_arr_delay</a:t>
                      </a:r>
                      <a:endParaRPr lang="en-US" sz="1050" b="1">
                        <a:solidFill>
                          <a:schemeClr val="accent1">
                            <a:lumMod val="85000"/>
                            <a:lumOff val="15000"/>
                          </a:schemeClr>
                        </a:solidFill>
                        <a:effectLst/>
                      </a:endParaRPr>
                    </a:p>
                  </a:txBody>
                  <a:tcPr marL="0" marR="0" marT="0" marB="0" anchor="ctr">
                    <a:noFill/>
                  </a:tcPr>
                </a:tc>
                <a:tc>
                  <a:txBody>
                    <a:bodyPr/>
                    <a:lstStyle/>
                    <a:p>
                      <a:pPr algn="ctr" fontAlgn="ctr"/>
                      <a:r>
                        <a:rPr lang="en-US" sz="1050" b="1" err="1">
                          <a:solidFill>
                            <a:schemeClr val="accent1">
                              <a:lumMod val="85000"/>
                              <a:lumOff val="15000"/>
                            </a:schemeClr>
                          </a:solidFill>
                          <a:effectLst/>
                        </a:rPr>
                        <a:t>is_delay</a:t>
                      </a:r>
                      <a:endParaRPr lang="en-US" sz="1050" b="1">
                        <a:solidFill>
                          <a:schemeClr val="accent1">
                            <a:lumMod val="85000"/>
                            <a:lumOff val="15000"/>
                          </a:schemeClr>
                        </a:solidFill>
                        <a:effectLst/>
                      </a:endParaRPr>
                    </a:p>
                  </a:txBody>
                  <a:tcPr marL="0" marR="0" marT="0" marB="0" anchor="ctr">
                    <a:noFill/>
                  </a:tcPr>
                </a:tc>
                <a:tc>
                  <a:txBody>
                    <a:bodyPr/>
                    <a:lstStyle/>
                    <a:p>
                      <a:pPr algn="ctr" fontAlgn="ctr"/>
                      <a:r>
                        <a:rPr lang="en-US" sz="1050" b="1">
                          <a:solidFill>
                            <a:schemeClr val="accent1">
                              <a:lumMod val="85000"/>
                              <a:lumOff val="15000"/>
                            </a:schemeClr>
                          </a:solidFill>
                          <a:effectLst/>
                        </a:rPr>
                        <a:t>delay_clusters</a:t>
                      </a:r>
                    </a:p>
                  </a:txBody>
                  <a:tcPr marL="0" marR="0" marT="0" marB="0" anchor="c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50" b="1" err="1">
                          <a:solidFill>
                            <a:schemeClr val="accent1">
                              <a:lumMod val="85000"/>
                              <a:lumOff val="15000"/>
                            </a:schemeClr>
                          </a:solidFill>
                          <a:effectLst/>
                        </a:rPr>
                        <a:t>is_longdist</a:t>
                      </a:r>
                      <a:endParaRPr lang="en-US" sz="1050" b="1">
                        <a:solidFill>
                          <a:schemeClr val="accent1">
                            <a:lumMod val="85000"/>
                            <a:lumOff val="15000"/>
                          </a:schemeClr>
                        </a:solidFill>
                        <a:effectLst/>
                      </a:endParaRPr>
                    </a:p>
                  </a:txBody>
                  <a:tcPr marL="0" marR="0" marT="0" marB="0" anchor="c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50" b="1">
                          <a:solidFill>
                            <a:schemeClr val="accent1">
                              <a:lumMod val="85000"/>
                              <a:lumOff val="15000"/>
                            </a:schemeClr>
                          </a:solidFill>
                          <a:effectLst/>
                        </a:rPr>
                        <a:t>Flight Distance </a:t>
                      </a:r>
                    </a:p>
                  </a:txBody>
                  <a:tcPr marL="0" marR="0" marT="0" marB="0" anchor="ctr">
                    <a:noFill/>
                  </a:tcPr>
                </a:tc>
                <a:extLst>
                  <a:ext uri="{0D108BD9-81ED-4DB2-BD59-A6C34878D82A}">
                    <a16:rowId xmlns:a16="http://schemas.microsoft.com/office/drawing/2014/main" val="603552045"/>
                  </a:ext>
                </a:extLst>
              </a:tr>
              <a:tr h="345191">
                <a:tc>
                  <a:txBody>
                    <a:bodyPr/>
                    <a:lstStyle/>
                    <a:p>
                      <a:pPr algn="r" fontAlgn="ctr"/>
                      <a:r>
                        <a:rPr lang="en-US" sz="1200" b="1">
                          <a:solidFill>
                            <a:schemeClr val="accent1">
                              <a:lumMod val="75000"/>
                              <a:lumOff val="25000"/>
                            </a:schemeClr>
                          </a:solidFill>
                          <a:effectLst/>
                        </a:rPr>
                        <a:t>satisfaction</a:t>
                      </a:r>
                    </a:p>
                  </a:txBody>
                  <a:tcPr marL="0" marR="0" marT="0" marB="0" anchor="ctr"/>
                </a:tc>
                <a:tc>
                  <a:txBody>
                    <a:bodyPr/>
                    <a:lstStyle/>
                    <a:p>
                      <a:pPr algn="ctr" fontAlgn="ctr"/>
                      <a:r>
                        <a:rPr lang="en-US" sz="1200">
                          <a:solidFill>
                            <a:schemeClr val="accent1">
                              <a:lumMod val="75000"/>
                              <a:lumOff val="25000"/>
                            </a:schemeClr>
                          </a:solidFill>
                          <a:effectLst/>
                        </a:rPr>
                        <a:t>-0.07</a:t>
                      </a:r>
                    </a:p>
                  </a:txBody>
                  <a:tcPr marL="0" marR="0" marT="0" marB="0" anchor="ctr"/>
                </a:tc>
                <a:tc>
                  <a:txBody>
                    <a:bodyPr/>
                    <a:lstStyle/>
                    <a:p>
                      <a:pPr algn="ctr" fontAlgn="ctr"/>
                      <a:r>
                        <a:rPr lang="en-US" sz="1200">
                          <a:solidFill>
                            <a:schemeClr val="accent1">
                              <a:lumMod val="75000"/>
                              <a:lumOff val="25000"/>
                            </a:schemeClr>
                          </a:solidFill>
                          <a:effectLst/>
                        </a:rPr>
                        <a:t>-0.09</a:t>
                      </a:r>
                    </a:p>
                  </a:txBody>
                  <a:tcPr marL="0" marR="0" marT="0" marB="0" anchor="ctr"/>
                </a:tc>
                <a:tc>
                  <a:txBody>
                    <a:bodyPr/>
                    <a:lstStyle/>
                    <a:p>
                      <a:pPr algn="ctr" fontAlgn="ctr"/>
                      <a:r>
                        <a:rPr lang="en-US" sz="1200">
                          <a:solidFill>
                            <a:schemeClr val="accent1">
                              <a:lumMod val="75000"/>
                              <a:lumOff val="25000"/>
                            </a:schemeClr>
                          </a:solidFill>
                          <a:effectLst/>
                        </a:rPr>
                        <a:t>-0.07</a:t>
                      </a:r>
                    </a:p>
                  </a:txBody>
                  <a:tcPr marL="0" marR="0" marT="0" marB="0" anchor="ctr"/>
                </a:tc>
                <a:tc>
                  <a:txBody>
                    <a:bodyPr/>
                    <a:lstStyle/>
                    <a:p>
                      <a:pPr algn="ctr" fontAlgn="ctr"/>
                      <a:r>
                        <a:rPr lang="en-US" sz="1200">
                          <a:solidFill>
                            <a:schemeClr val="accent1">
                              <a:lumMod val="75000"/>
                              <a:lumOff val="25000"/>
                            </a:schemeClr>
                          </a:solidFill>
                          <a:effectLst/>
                        </a:rPr>
                        <a:t>-0.07</a:t>
                      </a:r>
                    </a:p>
                  </a:txBody>
                  <a:tcPr marL="0" marR="0" marT="0" marB="0" anchor="ctr"/>
                </a:tc>
                <a:tc>
                  <a:txBody>
                    <a:bodyPr/>
                    <a:lstStyle/>
                    <a:p>
                      <a:pPr algn="ctr" fontAlgn="ctr"/>
                      <a:r>
                        <a:rPr lang="en-US" sz="1200">
                          <a:solidFill>
                            <a:schemeClr val="accent1">
                              <a:lumMod val="75000"/>
                              <a:lumOff val="25000"/>
                            </a:schemeClr>
                          </a:solidFill>
                          <a:effectLst/>
                        </a:rPr>
                        <a:t>0.28</a:t>
                      </a:r>
                    </a:p>
                  </a:txBody>
                  <a:tcPr marL="0" marR="0" marT="0" marB="0" anchor="ctr"/>
                </a:tc>
                <a:tc>
                  <a:txBody>
                    <a:bodyPr/>
                    <a:lstStyle/>
                    <a:p>
                      <a:pPr algn="ctr" fontAlgn="ctr"/>
                      <a:r>
                        <a:rPr lang="en-US" sz="1200">
                          <a:solidFill>
                            <a:schemeClr val="accent1">
                              <a:lumMod val="75000"/>
                              <a:lumOff val="25000"/>
                            </a:schemeClr>
                          </a:solidFill>
                          <a:effectLst/>
                        </a:rPr>
                        <a:t>0.3</a:t>
                      </a:r>
                    </a:p>
                  </a:txBody>
                  <a:tcPr marL="0" marR="0" marT="0" marB="0" anchor="ctr"/>
                </a:tc>
                <a:extLst>
                  <a:ext uri="{0D108BD9-81ED-4DB2-BD59-A6C34878D82A}">
                    <a16:rowId xmlns:a16="http://schemas.microsoft.com/office/drawing/2014/main" val="2512559938"/>
                  </a:ext>
                </a:extLst>
              </a:tr>
            </a:tbl>
          </a:graphicData>
        </a:graphic>
      </p:graphicFrame>
      <p:sp>
        <p:nvSpPr>
          <p:cNvPr id="11" name="TextBox 10">
            <a:extLst>
              <a:ext uri="{FF2B5EF4-FFF2-40B4-BE49-F238E27FC236}">
                <a16:creationId xmlns:a16="http://schemas.microsoft.com/office/drawing/2014/main" id="{52A9C235-0C3A-164C-9EF8-3D1E6B787D87}"/>
              </a:ext>
            </a:extLst>
          </p:cNvPr>
          <p:cNvSpPr txBox="1"/>
          <p:nvPr/>
        </p:nvSpPr>
        <p:spPr>
          <a:xfrm>
            <a:off x="7496973" y="4505738"/>
            <a:ext cx="4542525" cy="584775"/>
          </a:xfrm>
          <a:prstGeom prst="rect">
            <a:avLst/>
          </a:prstGeom>
          <a:noFill/>
        </p:spPr>
        <p:txBody>
          <a:bodyPr wrap="square" rtlCol="0">
            <a:spAutoFit/>
          </a:bodyPr>
          <a:lstStyle/>
          <a:p>
            <a:pPr algn="ctr"/>
            <a:r>
              <a:rPr lang="en-US" sz="1600">
                <a:solidFill>
                  <a:schemeClr val="accent1">
                    <a:lumMod val="75000"/>
                    <a:lumOff val="25000"/>
                  </a:schemeClr>
                </a:solidFill>
              </a:rPr>
              <a:t>Creating categorical features using clustering info</a:t>
            </a:r>
          </a:p>
          <a:p>
            <a:pPr algn="ctr"/>
            <a:r>
              <a:rPr lang="en-US" sz="1600">
                <a:solidFill>
                  <a:schemeClr val="accent1">
                    <a:lumMod val="75000"/>
                    <a:lumOff val="25000"/>
                  </a:schemeClr>
                </a:solidFill>
              </a:rPr>
              <a:t>&amp; examining their correlation with satisfaction</a:t>
            </a:r>
          </a:p>
        </p:txBody>
      </p:sp>
    </p:spTree>
    <p:extLst>
      <p:ext uri="{BB962C8B-B14F-4D97-AF65-F5344CB8AC3E}">
        <p14:creationId xmlns:p14="http://schemas.microsoft.com/office/powerpoint/2010/main" val="124054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EA53B-A466-F641-9776-7A4DFFE7D444}"/>
              </a:ext>
            </a:extLst>
          </p:cNvPr>
          <p:cNvSpPr>
            <a:spLocks noGrp="1"/>
          </p:cNvSpPr>
          <p:nvPr>
            <p:ph sz="quarter" idx="14"/>
          </p:nvPr>
        </p:nvSpPr>
        <p:spPr>
          <a:xfrm>
            <a:off x="485294" y="391548"/>
            <a:ext cx="8716433" cy="716367"/>
          </a:xfrm>
        </p:spPr>
        <p:txBody>
          <a:bodyPr>
            <a:noAutofit/>
          </a:bodyPr>
          <a:lstStyle/>
          <a:p>
            <a:pPr>
              <a:lnSpc>
                <a:spcPts val="2160"/>
              </a:lnSpc>
            </a:pPr>
            <a:r>
              <a:rPr lang="en-US" altLang="zh-CN"/>
              <a:t>Model</a:t>
            </a:r>
            <a:r>
              <a:rPr lang="zh-CN" altLang="en-US"/>
              <a:t> </a:t>
            </a:r>
            <a:r>
              <a:rPr lang="en-US" altLang="zh-CN"/>
              <a:t>Selection</a:t>
            </a:r>
          </a:p>
          <a:p>
            <a:pPr>
              <a:lnSpc>
                <a:spcPts val="2160"/>
              </a:lnSpc>
            </a:pPr>
            <a:r>
              <a:rPr lang="en-US" sz="1400">
                <a:solidFill>
                  <a:schemeClr val="accent2"/>
                </a:solidFill>
              </a:rPr>
              <a:t>Tree based &amp; other models</a:t>
            </a:r>
          </a:p>
        </p:txBody>
      </p:sp>
      <p:sp>
        <p:nvSpPr>
          <p:cNvPr id="5" name="Content Placeholder 1">
            <a:extLst>
              <a:ext uri="{FF2B5EF4-FFF2-40B4-BE49-F238E27FC236}">
                <a16:creationId xmlns:a16="http://schemas.microsoft.com/office/drawing/2014/main" id="{7FD793E7-90C3-0E48-89D9-989950E76713}"/>
              </a:ext>
            </a:extLst>
          </p:cNvPr>
          <p:cNvSpPr txBox="1">
            <a:spLocks/>
          </p:cNvSpPr>
          <p:nvPr/>
        </p:nvSpPr>
        <p:spPr>
          <a:xfrm>
            <a:off x="1600642" y="1226892"/>
            <a:ext cx="10228385" cy="104836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chemeClr val="accent1"/>
                </a:solidFill>
                <a:latin typeface="+mn-lt"/>
                <a:ea typeface="微软雅黑"/>
              </a:rPr>
              <a:t>Tree</a:t>
            </a:r>
            <a:r>
              <a:rPr lang="zh-CN" altLang="en-US">
                <a:solidFill>
                  <a:schemeClr val="accent1"/>
                </a:solidFill>
                <a:latin typeface="+mn-lt"/>
                <a:ea typeface="微软雅黑"/>
              </a:rPr>
              <a:t> </a:t>
            </a:r>
            <a:r>
              <a:rPr lang="en-US" altLang="zh-CN">
                <a:solidFill>
                  <a:schemeClr val="accent1"/>
                </a:solidFill>
                <a:latin typeface="+mn-lt"/>
                <a:ea typeface="微软雅黑"/>
              </a:rPr>
              <a:t>Based</a:t>
            </a:r>
            <a:r>
              <a:rPr lang="zh-CN" altLang="en-US">
                <a:solidFill>
                  <a:schemeClr val="accent1"/>
                </a:solidFill>
                <a:latin typeface="+mn-lt"/>
                <a:ea typeface="微软雅黑"/>
              </a:rPr>
              <a:t> </a:t>
            </a:r>
            <a:r>
              <a:rPr lang="en-US" altLang="zh-CN">
                <a:solidFill>
                  <a:schemeClr val="accent1"/>
                </a:solidFill>
                <a:latin typeface="+mn-lt"/>
                <a:ea typeface="微软雅黑"/>
              </a:rPr>
              <a:t>Models:</a:t>
            </a:r>
            <a:r>
              <a:rPr lang="zh-CN" altLang="en-US">
                <a:solidFill>
                  <a:schemeClr val="accent1"/>
                </a:solidFill>
                <a:latin typeface="+mn-lt"/>
                <a:ea typeface="微软雅黑"/>
              </a:rPr>
              <a:t>  </a:t>
            </a:r>
            <a:r>
              <a:rPr lang="en-US" altLang="zh-CN">
                <a:solidFill>
                  <a:schemeClr val="accent1"/>
                </a:solidFill>
                <a:latin typeface="+mn-lt"/>
                <a:ea typeface="微软雅黑"/>
              </a:rPr>
              <a:t>Decision</a:t>
            </a:r>
            <a:r>
              <a:rPr lang="zh-CN" altLang="en-US">
                <a:solidFill>
                  <a:schemeClr val="accent1"/>
                </a:solidFill>
                <a:latin typeface="+mn-lt"/>
                <a:ea typeface="微软雅黑"/>
              </a:rPr>
              <a:t> </a:t>
            </a:r>
            <a:r>
              <a:rPr lang="en-US" altLang="zh-CN">
                <a:solidFill>
                  <a:schemeClr val="accent1"/>
                </a:solidFill>
                <a:latin typeface="+mn-lt"/>
                <a:ea typeface="微软雅黑"/>
              </a:rPr>
              <a:t>Tree,</a:t>
            </a:r>
            <a:r>
              <a:rPr lang="zh-CN" altLang="en-US">
                <a:solidFill>
                  <a:schemeClr val="accent1"/>
                </a:solidFill>
                <a:latin typeface="+mn-lt"/>
                <a:ea typeface="微软雅黑"/>
              </a:rPr>
              <a:t>  </a:t>
            </a:r>
            <a:r>
              <a:rPr lang="en-US" altLang="zh-CN">
                <a:solidFill>
                  <a:schemeClr val="accent1"/>
                </a:solidFill>
                <a:latin typeface="+mn-lt"/>
                <a:ea typeface="微软雅黑"/>
              </a:rPr>
              <a:t>Random</a:t>
            </a:r>
            <a:r>
              <a:rPr lang="zh-CN" altLang="en-US">
                <a:solidFill>
                  <a:schemeClr val="accent1"/>
                </a:solidFill>
                <a:latin typeface="+mn-lt"/>
                <a:ea typeface="微软雅黑"/>
              </a:rPr>
              <a:t> </a:t>
            </a:r>
            <a:r>
              <a:rPr lang="en-US" altLang="zh-CN">
                <a:solidFill>
                  <a:schemeClr val="accent1"/>
                </a:solidFill>
                <a:latin typeface="+mn-lt"/>
                <a:ea typeface="微软雅黑"/>
              </a:rPr>
              <a:t>Forest, </a:t>
            </a:r>
            <a:r>
              <a:rPr lang="zh-CN" altLang="en-US">
                <a:solidFill>
                  <a:schemeClr val="accent1"/>
                </a:solidFill>
                <a:latin typeface="+mn-lt"/>
                <a:ea typeface="微软雅黑"/>
              </a:rPr>
              <a:t> </a:t>
            </a:r>
            <a:r>
              <a:rPr lang="en-US" altLang="zh-CN">
                <a:solidFill>
                  <a:schemeClr val="accent1"/>
                </a:solidFill>
                <a:latin typeface="+mn-lt"/>
                <a:ea typeface="微软雅黑"/>
              </a:rPr>
              <a:t>AdaBoost,</a:t>
            </a:r>
            <a:r>
              <a:rPr lang="zh-CN" altLang="en-US">
                <a:solidFill>
                  <a:schemeClr val="accent1"/>
                </a:solidFill>
                <a:latin typeface="+mn-lt"/>
                <a:ea typeface="微软雅黑"/>
              </a:rPr>
              <a:t> </a:t>
            </a:r>
            <a:r>
              <a:rPr lang="en-US" altLang="zh-CN">
                <a:solidFill>
                  <a:schemeClr val="accent1"/>
                </a:solidFill>
                <a:latin typeface="+mn-lt"/>
                <a:ea typeface="微软雅黑"/>
              </a:rPr>
              <a:t>Gradient</a:t>
            </a:r>
            <a:r>
              <a:rPr lang="zh-CN" altLang="en-US">
                <a:solidFill>
                  <a:schemeClr val="accent1"/>
                </a:solidFill>
                <a:latin typeface="+mn-lt"/>
                <a:ea typeface="微软雅黑"/>
              </a:rPr>
              <a:t> </a:t>
            </a:r>
            <a:r>
              <a:rPr lang="en-US" altLang="zh-CN">
                <a:solidFill>
                  <a:schemeClr val="accent1"/>
                </a:solidFill>
                <a:latin typeface="+mn-lt"/>
                <a:ea typeface="微软雅黑"/>
              </a:rPr>
              <a:t>Boosting,</a:t>
            </a:r>
            <a:r>
              <a:rPr lang="zh-CN" altLang="en-US">
                <a:solidFill>
                  <a:schemeClr val="accent1"/>
                </a:solidFill>
                <a:latin typeface="+mn-lt"/>
                <a:ea typeface="微软雅黑"/>
              </a:rPr>
              <a:t> Light GBM, </a:t>
            </a:r>
            <a:r>
              <a:rPr lang="en-US" altLang="zh-CN" err="1">
                <a:solidFill>
                  <a:schemeClr val="accent1"/>
                </a:solidFill>
                <a:latin typeface="+mn-lt"/>
                <a:ea typeface="微软雅黑"/>
              </a:rPr>
              <a:t>XGBoost</a:t>
            </a:r>
            <a:endParaRPr lang="en-US" altLang="zh-CN">
              <a:solidFill>
                <a:schemeClr val="accent1"/>
              </a:solidFill>
              <a:latin typeface="+mn-lt"/>
            </a:endParaRPr>
          </a:p>
          <a:p>
            <a:pPr>
              <a:spcBef>
                <a:spcPts val="1200"/>
              </a:spcBef>
            </a:pPr>
            <a:r>
              <a:rPr lang="en-US" altLang="zh-CN">
                <a:solidFill>
                  <a:schemeClr val="accent1"/>
                </a:solidFill>
                <a:latin typeface="+mn-lt"/>
                <a:ea typeface="微软雅黑"/>
              </a:rPr>
              <a:t>Other</a:t>
            </a:r>
            <a:r>
              <a:rPr lang="zh-CN" altLang="en-US">
                <a:solidFill>
                  <a:schemeClr val="accent1"/>
                </a:solidFill>
                <a:latin typeface="+mn-lt"/>
                <a:ea typeface="微软雅黑"/>
              </a:rPr>
              <a:t> </a:t>
            </a:r>
            <a:r>
              <a:rPr lang="en-US" altLang="zh-CN">
                <a:solidFill>
                  <a:schemeClr val="accent1"/>
                </a:solidFill>
                <a:latin typeface="+mn-lt"/>
                <a:ea typeface="微软雅黑"/>
              </a:rPr>
              <a:t>Models:</a:t>
            </a:r>
            <a:r>
              <a:rPr lang="zh-CN" altLang="en-US">
                <a:solidFill>
                  <a:schemeClr val="accent1"/>
                </a:solidFill>
                <a:latin typeface="+mn-lt"/>
                <a:ea typeface="微软雅黑"/>
              </a:rPr>
              <a:t>  </a:t>
            </a:r>
            <a:r>
              <a:rPr lang="en-US" altLang="zh-CN">
                <a:solidFill>
                  <a:schemeClr val="accent1"/>
                </a:solidFill>
                <a:latin typeface="+mn-lt"/>
                <a:ea typeface="微软雅黑"/>
              </a:rPr>
              <a:t>Gaussian</a:t>
            </a:r>
            <a:r>
              <a:rPr lang="zh-CN" altLang="en-US">
                <a:solidFill>
                  <a:schemeClr val="accent1"/>
                </a:solidFill>
                <a:latin typeface="+mn-lt"/>
                <a:ea typeface="微软雅黑"/>
              </a:rPr>
              <a:t> </a:t>
            </a:r>
            <a:r>
              <a:rPr lang="en-US" altLang="zh-CN">
                <a:solidFill>
                  <a:schemeClr val="accent1"/>
                </a:solidFill>
                <a:latin typeface="+mn-lt"/>
                <a:ea typeface="微软雅黑"/>
              </a:rPr>
              <a:t>Naïve</a:t>
            </a:r>
            <a:r>
              <a:rPr lang="zh-CN" altLang="en-US">
                <a:solidFill>
                  <a:schemeClr val="accent1"/>
                </a:solidFill>
                <a:latin typeface="+mn-lt"/>
                <a:ea typeface="微软雅黑"/>
              </a:rPr>
              <a:t> </a:t>
            </a:r>
            <a:r>
              <a:rPr lang="en-US" altLang="zh-CN">
                <a:solidFill>
                  <a:schemeClr val="accent1"/>
                </a:solidFill>
                <a:latin typeface="+mn-lt"/>
                <a:ea typeface="微软雅黑"/>
              </a:rPr>
              <a:t>Bayes,</a:t>
            </a:r>
            <a:r>
              <a:rPr lang="zh-CN" altLang="en-US">
                <a:solidFill>
                  <a:schemeClr val="accent1"/>
                </a:solidFill>
                <a:latin typeface="+mn-lt"/>
                <a:ea typeface="微软雅黑"/>
              </a:rPr>
              <a:t> </a:t>
            </a:r>
            <a:r>
              <a:rPr lang="en-US" altLang="zh-CN">
                <a:solidFill>
                  <a:schemeClr val="accent1"/>
                </a:solidFill>
                <a:latin typeface="+mn-lt"/>
                <a:ea typeface="微软雅黑"/>
              </a:rPr>
              <a:t>K-Nearest Neighbors, S</a:t>
            </a:r>
            <a:r>
              <a:rPr lang="en-US">
                <a:solidFill>
                  <a:schemeClr val="accent1"/>
                </a:solidFill>
                <a:latin typeface="+mn-lt"/>
                <a:ea typeface="微软雅黑"/>
              </a:rPr>
              <a:t>upport Vector Machine</a:t>
            </a:r>
            <a:r>
              <a:rPr lang="en-US" altLang="zh-CN">
                <a:solidFill>
                  <a:schemeClr val="accent1"/>
                </a:solidFill>
                <a:latin typeface="+mn-lt"/>
                <a:ea typeface="微软雅黑"/>
              </a:rPr>
              <a:t>,</a:t>
            </a:r>
            <a:r>
              <a:rPr lang="zh-CN" altLang="en-US">
                <a:solidFill>
                  <a:schemeClr val="accent1"/>
                </a:solidFill>
                <a:latin typeface="+mn-lt"/>
                <a:ea typeface="微软雅黑"/>
              </a:rPr>
              <a:t> </a:t>
            </a:r>
            <a:r>
              <a:rPr lang="en-US" altLang="zh-CN">
                <a:solidFill>
                  <a:schemeClr val="accent1"/>
                </a:solidFill>
                <a:latin typeface="+mn-lt"/>
                <a:ea typeface="微软雅黑"/>
              </a:rPr>
              <a:t>Logistic</a:t>
            </a:r>
            <a:r>
              <a:rPr lang="zh-CN" altLang="en-US">
                <a:solidFill>
                  <a:schemeClr val="accent1"/>
                </a:solidFill>
                <a:latin typeface="+mn-lt"/>
                <a:ea typeface="微软雅黑"/>
              </a:rPr>
              <a:t> </a:t>
            </a:r>
            <a:r>
              <a:rPr lang="en-US" altLang="zh-CN">
                <a:solidFill>
                  <a:schemeClr val="accent1"/>
                </a:solidFill>
                <a:latin typeface="+mn-lt"/>
                <a:ea typeface="微软雅黑"/>
              </a:rPr>
              <a:t>Regression,</a:t>
            </a:r>
            <a:r>
              <a:rPr lang="zh-CN" altLang="en-US">
                <a:solidFill>
                  <a:schemeClr val="accent1"/>
                </a:solidFill>
                <a:latin typeface="+mn-lt"/>
                <a:ea typeface="微软雅黑"/>
              </a:rPr>
              <a:t> </a:t>
            </a:r>
            <a:endParaRPr lang="en-US" altLang="zh-CN">
              <a:solidFill>
                <a:schemeClr val="accent1"/>
              </a:solidFill>
              <a:latin typeface="+mn-lt"/>
              <a:ea typeface="微软雅黑"/>
            </a:endParaRPr>
          </a:p>
          <a:p>
            <a:pPr>
              <a:spcBef>
                <a:spcPts val="1200"/>
              </a:spcBef>
            </a:pPr>
            <a:r>
              <a:rPr lang="en-US" altLang="zh-CN">
                <a:solidFill>
                  <a:schemeClr val="accent1"/>
                </a:solidFill>
                <a:latin typeface="+mn-lt"/>
                <a:ea typeface="微软雅黑"/>
              </a:rPr>
              <a:t>	         Stochastic Gradient Descent</a:t>
            </a:r>
            <a:endParaRPr lang="en-US" altLang="zh-CN">
              <a:latin typeface="+mn-lt"/>
              <a:ea typeface="微软雅黑"/>
            </a:endParaRPr>
          </a:p>
        </p:txBody>
      </p:sp>
      <p:graphicFrame>
        <p:nvGraphicFramePr>
          <p:cNvPr id="7" name="Table 6">
            <a:extLst>
              <a:ext uri="{FF2B5EF4-FFF2-40B4-BE49-F238E27FC236}">
                <a16:creationId xmlns:a16="http://schemas.microsoft.com/office/drawing/2014/main" id="{4AFE50C3-E845-0549-B61F-5545B827ECF3}"/>
              </a:ext>
            </a:extLst>
          </p:cNvPr>
          <p:cNvGraphicFramePr>
            <a:graphicFrameLocks noGrp="1"/>
          </p:cNvGraphicFramePr>
          <p:nvPr>
            <p:extLst>
              <p:ext uri="{D42A27DB-BD31-4B8C-83A1-F6EECF244321}">
                <p14:modId xmlns:p14="http://schemas.microsoft.com/office/powerpoint/2010/main" val="1458011798"/>
              </p:ext>
            </p:extLst>
          </p:nvPr>
        </p:nvGraphicFramePr>
        <p:xfrm>
          <a:off x="1433958" y="2389976"/>
          <a:ext cx="9324084" cy="4096515"/>
        </p:xfrm>
        <a:graphic>
          <a:graphicData uri="http://schemas.openxmlformats.org/drawingml/2006/table">
            <a:tbl>
              <a:tblPr firstRow="1" bandRow="1">
                <a:tableStyleId>{9DCAF9ED-07DC-4A11-8D7F-57B35C25682E}</a:tableStyleId>
              </a:tblPr>
              <a:tblGrid>
                <a:gridCol w="1986136">
                  <a:extLst>
                    <a:ext uri="{9D8B030D-6E8A-4147-A177-3AD203B41FA5}">
                      <a16:colId xmlns:a16="http://schemas.microsoft.com/office/drawing/2014/main" val="132475178"/>
                    </a:ext>
                  </a:extLst>
                </a:gridCol>
                <a:gridCol w="2675906">
                  <a:extLst>
                    <a:ext uri="{9D8B030D-6E8A-4147-A177-3AD203B41FA5}">
                      <a16:colId xmlns:a16="http://schemas.microsoft.com/office/drawing/2014/main" val="159236636"/>
                    </a:ext>
                  </a:extLst>
                </a:gridCol>
                <a:gridCol w="2331021">
                  <a:extLst>
                    <a:ext uri="{9D8B030D-6E8A-4147-A177-3AD203B41FA5}">
                      <a16:colId xmlns:a16="http://schemas.microsoft.com/office/drawing/2014/main" val="2753210788"/>
                    </a:ext>
                  </a:extLst>
                </a:gridCol>
                <a:gridCol w="2331021">
                  <a:extLst>
                    <a:ext uri="{9D8B030D-6E8A-4147-A177-3AD203B41FA5}">
                      <a16:colId xmlns:a16="http://schemas.microsoft.com/office/drawing/2014/main" val="3235408851"/>
                    </a:ext>
                  </a:extLst>
                </a:gridCol>
              </a:tblGrid>
              <a:tr h="403761">
                <a:tc>
                  <a:txBody>
                    <a:bodyPr/>
                    <a:lstStyle/>
                    <a:p>
                      <a:pPr algn="ctr" fontAlgn="b"/>
                      <a:r>
                        <a:rPr lang="en-US" altLang="zh-CN" sz="1600" b="1" u="none" strike="noStrike">
                          <a:solidFill>
                            <a:schemeClr val="bg1"/>
                          </a:solidFill>
                          <a:effectLst/>
                        </a:rPr>
                        <a:t>Rank</a:t>
                      </a:r>
                      <a:endParaRPr lang="en-US" sz="1600" b="1"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altLang="zh-CN" sz="1600" u="none" strike="noStrike">
                          <a:solidFill>
                            <a:schemeClr val="bg1"/>
                          </a:solidFill>
                          <a:effectLst/>
                        </a:rPr>
                        <a:t>Model</a:t>
                      </a:r>
                      <a:endParaRPr lang="en-US" sz="16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600" u="none" strike="noStrike">
                          <a:solidFill>
                            <a:schemeClr val="bg1"/>
                          </a:solidFill>
                          <a:effectLst/>
                        </a:rPr>
                        <a:t>Accuracy</a:t>
                      </a:r>
                      <a:endParaRPr lang="en-US" sz="1600" b="0" i="0" u="none" strike="noStrike">
                        <a:solidFill>
                          <a:schemeClr val="bg1"/>
                        </a:solidFill>
                        <a:effectLst/>
                        <a:latin typeface="Calibri" panose="020F0502020204030204" pitchFamily="34" charset="0"/>
                      </a:endParaRPr>
                    </a:p>
                  </a:txBody>
                  <a:tcPr marL="9525" marR="9525" marT="9525" marB="0" anchor="ctr"/>
                </a:tc>
                <a:tc>
                  <a:txBody>
                    <a:bodyPr/>
                    <a:lstStyle/>
                    <a:p>
                      <a:pPr algn="ctr" fontAlgn="b"/>
                      <a:r>
                        <a:rPr lang="en-US" sz="1600" u="none" strike="noStrike">
                          <a:solidFill>
                            <a:schemeClr val="bg1"/>
                          </a:solidFill>
                          <a:effectLst/>
                        </a:rPr>
                        <a:t>F1 Score</a:t>
                      </a:r>
                      <a:endParaRPr lang="en-US" sz="1600" b="0" i="0" u="none" strike="noStrike">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54963771"/>
                  </a:ext>
                </a:extLst>
              </a:tr>
              <a:tr h="526604">
                <a:tc>
                  <a:txBody>
                    <a:bodyPr/>
                    <a:lstStyle/>
                    <a:p>
                      <a:pPr algn="ctr" fontAlgn="b"/>
                      <a:r>
                        <a:rPr lang="en-US" sz="1800" b="1" u="none" strike="noStrike">
                          <a:solidFill>
                            <a:schemeClr val="accent2"/>
                          </a:solidFill>
                          <a:effectLst/>
                        </a:rPr>
                        <a:t>1</a:t>
                      </a:r>
                      <a:endParaRPr lang="en-US" sz="1800" b="1" i="0" u="none" strike="noStrike">
                        <a:solidFill>
                          <a:schemeClr val="accent2"/>
                        </a:solidFill>
                        <a:effectLst/>
                        <a:latin typeface="Calibri"/>
                      </a:endParaRPr>
                    </a:p>
                  </a:txBody>
                  <a:tcPr marL="9525" marR="9525" marT="9525" marB="0" anchor="ctr"/>
                </a:tc>
                <a:tc>
                  <a:txBody>
                    <a:bodyPr/>
                    <a:lstStyle/>
                    <a:p>
                      <a:pPr algn="ctr" fontAlgn="b"/>
                      <a:r>
                        <a:rPr lang="en-US" sz="1800" b="1" u="none" strike="noStrike">
                          <a:solidFill>
                            <a:schemeClr val="accent2"/>
                          </a:solidFill>
                          <a:effectLst/>
                        </a:rPr>
                        <a:t>Light GBM</a:t>
                      </a:r>
                      <a:endParaRPr lang="en-US" sz="1800" b="1" i="0" u="none" strike="noStrike">
                        <a:solidFill>
                          <a:schemeClr val="accent2"/>
                        </a:solidFill>
                        <a:effectLst/>
                        <a:latin typeface="Calibri"/>
                      </a:endParaRPr>
                    </a:p>
                  </a:txBody>
                  <a:tcPr marL="9525" marR="9525" marT="9525" marB="0" anchor="ctr"/>
                </a:tc>
                <a:tc>
                  <a:txBody>
                    <a:bodyPr/>
                    <a:lstStyle/>
                    <a:p>
                      <a:pPr algn="ctr" fontAlgn="b"/>
                      <a:r>
                        <a:rPr lang="en-US" sz="1800" b="1" u="none" strike="noStrike">
                          <a:solidFill>
                            <a:schemeClr val="accent2"/>
                          </a:solidFill>
                          <a:effectLst/>
                        </a:rPr>
                        <a:t>96.28</a:t>
                      </a:r>
                      <a:endParaRPr lang="en-US" sz="1800" b="1" i="0" u="none" strike="noStrike">
                        <a:solidFill>
                          <a:schemeClr val="accent2"/>
                        </a:solidFill>
                        <a:effectLst/>
                        <a:latin typeface="Calibri"/>
                      </a:endParaRPr>
                    </a:p>
                  </a:txBody>
                  <a:tcPr marL="9525" marR="9525" marT="9525" marB="0" anchor="ctr"/>
                </a:tc>
                <a:tc>
                  <a:txBody>
                    <a:bodyPr/>
                    <a:lstStyle/>
                    <a:p>
                      <a:pPr algn="ctr" fontAlgn="b"/>
                      <a:r>
                        <a:rPr lang="en-US" sz="1800" b="1" u="none" strike="noStrike">
                          <a:solidFill>
                            <a:schemeClr val="accent2"/>
                          </a:solidFill>
                          <a:effectLst/>
                        </a:rPr>
                        <a:t>95.63</a:t>
                      </a:r>
                      <a:endParaRPr lang="en-US" sz="1800" b="1" i="0" u="none" strike="noStrike">
                        <a:solidFill>
                          <a:schemeClr val="accent2"/>
                        </a:solidFill>
                        <a:effectLst/>
                        <a:latin typeface="Calibri"/>
                      </a:endParaRPr>
                    </a:p>
                  </a:txBody>
                  <a:tcPr marL="9525" marR="9525" marT="9525" marB="0" anchor="ctr"/>
                </a:tc>
                <a:extLst>
                  <a:ext uri="{0D108BD9-81ED-4DB2-BD59-A6C34878D82A}">
                    <a16:rowId xmlns:a16="http://schemas.microsoft.com/office/drawing/2014/main" val="3985833527"/>
                  </a:ext>
                </a:extLst>
              </a:tr>
              <a:tr h="316615">
                <a:tc>
                  <a:txBody>
                    <a:bodyPr/>
                    <a:lstStyle/>
                    <a:p>
                      <a:pPr algn="ctr" fontAlgn="b"/>
                      <a:r>
                        <a:rPr lang="en-US" sz="1400" u="none" strike="noStrike">
                          <a:solidFill>
                            <a:schemeClr val="accent1"/>
                          </a:solidFill>
                          <a:effectLst/>
                        </a:rPr>
                        <a:t>2</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Random Forest</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96.24</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95.6</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85089431"/>
                  </a:ext>
                </a:extLst>
              </a:tr>
              <a:tr h="316615">
                <a:tc>
                  <a:txBody>
                    <a:bodyPr/>
                    <a:lstStyle/>
                    <a:p>
                      <a:pPr algn="ctr" fontAlgn="b"/>
                      <a:r>
                        <a:rPr lang="en-US" sz="1400" u="none" strike="noStrike">
                          <a:solidFill>
                            <a:schemeClr val="accent1"/>
                          </a:solidFill>
                          <a:effectLst/>
                        </a:rPr>
                        <a:t>3</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XGBoost</a:t>
                      </a:r>
                      <a:endParaRPr lang="en-US" sz="1400" b="0" i="0" u="none" strike="noStrike" err="1">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96.16</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95.5</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1738690"/>
                  </a:ext>
                </a:extLst>
              </a:tr>
              <a:tr h="316615">
                <a:tc>
                  <a:txBody>
                    <a:bodyPr/>
                    <a:lstStyle/>
                    <a:p>
                      <a:pPr algn="ctr" fontAlgn="b"/>
                      <a:r>
                        <a:rPr lang="en-US" sz="1400" u="none" strike="noStrike">
                          <a:solidFill>
                            <a:schemeClr val="accent1"/>
                          </a:solidFill>
                          <a:effectLst/>
                        </a:rPr>
                        <a:t>4</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Decision Tree</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94.53</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93.72</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26924732"/>
                  </a:ext>
                </a:extLst>
              </a:tr>
              <a:tr h="316615">
                <a:tc>
                  <a:txBody>
                    <a:bodyPr/>
                    <a:lstStyle/>
                    <a:p>
                      <a:pPr algn="ctr" fontAlgn="b"/>
                      <a:r>
                        <a:rPr lang="en-US" sz="1400" u="none" strike="noStrike">
                          <a:solidFill>
                            <a:schemeClr val="accent1"/>
                          </a:solidFill>
                          <a:effectLst/>
                        </a:rPr>
                        <a:t>5</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Gradient Boosting</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94.01</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93.01</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28920610"/>
                  </a:ext>
                </a:extLst>
              </a:tr>
              <a:tr h="316615">
                <a:tc>
                  <a:txBody>
                    <a:bodyPr/>
                    <a:lstStyle/>
                    <a:p>
                      <a:pPr algn="ctr" fontAlgn="b"/>
                      <a:r>
                        <a:rPr lang="en-US" sz="1400" u="none" strike="noStrike">
                          <a:solidFill>
                            <a:schemeClr val="accent1"/>
                          </a:solidFill>
                          <a:effectLst/>
                        </a:rPr>
                        <a:t>6</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KNN</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93.6</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92.44</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80553458"/>
                  </a:ext>
                </a:extLst>
              </a:tr>
              <a:tr h="316615">
                <a:tc>
                  <a:txBody>
                    <a:bodyPr/>
                    <a:lstStyle/>
                    <a:p>
                      <a:pPr algn="ctr" fontAlgn="b"/>
                      <a:r>
                        <a:rPr lang="en-US" sz="1400" u="none" strike="noStrike">
                          <a:solidFill>
                            <a:schemeClr val="accent1"/>
                          </a:solidFill>
                          <a:effectLst/>
                        </a:rPr>
                        <a:t>7</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AdaBoost</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92.41</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91.21</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82563910"/>
                  </a:ext>
                </a:extLst>
              </a:tr>
              <a:tr h="316615">
                <a:tc>
                  <a:txBody>
                    <a:bodyPr/>
                    <a:lstStyle/>
                    <a:p>
                      <a:pPr algn="ctr" fontAlgn="b"/>
                      <a:r>
                        <a:rPr lang="en-US" sz="1400" u="none" strike="noStrike">
                          <a:solidFill>
                            <a:schemeClr val="accent1"/>
                          </a:solidFill>
                          <a:effectLst/>
                        </a:rPr>
                        <a:t>8</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Logistic Regression</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87.57</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85.45</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50795989"/>
                  </a:ext>
                </a:extLst>
              </a:tr>
              <a:tr h="316615">
                <a:tc>
                  <a:txBody>
                    <a:bodyPr/>
                    <a:lstStyle/>
                    <a:p>
                      <a:pPr algn="ctr" fontAlgn="b"/>
                      <a:r>
                        <a:rPr lang="en-US" sz="1400" u="none" strike="noStrike">
                          <a:solidFill>
                            <a:schemeClr val="accent1"/>
                          </a:solidFill>
                          <a:effectLst/>
                        </a:rPr>
                        <a:t>9</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SGD</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87.35</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84.19</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72740312"/>
                  </a:ext>
                </a:extLst>
              </a:tr>
              <a:tr h="316615">
                <a:tc>
                  <a:txBody>
                    <a:bodyPr/>
                    <a:lstStyle/>
                    <a:p>
                      <a:pPr algn="ctr" fontAlgn="b"/>
                      <a:r>
                        <a:rPr lang="en-US" sz="1400" u="none" strike="noStrike">
                          <a:solidFill>
                            <a:schemeClr val="accent1"/>
                          </a:solidFill>
                          <a:effectLst/>
                        </a:rPr>
                        <a:t>10</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Linear SVM</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87.3</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85.21</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39976415"/>
                  </a:ext>
                </a:extLst>
              </a:tr>
              <a:tr h="316615">
                <a:tc>
                  <a:txBody>
                    <a:bodyPr/>
                    <a:lstStyle/>
                    <a:p>
                      <a:pPr algn="ctr" fontAlgn="b"/>
                      <a:r>
                        <a:rPr lang="en-US" sz="1400" u="none" strike="noStrike">
                          <a:solidFill>
                            <a:schemeClr val="accent1"/>
                          </a:solidFill>
                          <a:effectLst/>
                        </a:rPr>
                        <a:t>11</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Naive Bayes</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85.29</a:t>
                      </a:r>
                      <a:endParaRPr lang="en-US" sz="1400" b="0" i="0" u="none" strike="noStrike">
                        <a:solidFill>
                          <a:schemeClr val="accent1"/>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chemeClr val="accent1"/>
                          </a:solidFill>
                          <a:effectLst/>
                        </a:rPr>
                        <a:t>82.97</a:t>
                      </a:r>
                      <a:endParaRPr lang="en-US" sz="1400" b="0" i="0" u="none" strike="noStrike">
                        <a:solidFill>
                          <a:schemeClr val="accent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8830896"/>
                  </a:ext>
                </a:extLst>
              </a:tr>
            </a:tbl>
          </a:graphicData>
        </a:graphic>
      </p:graphicFrame>
      <p:pic>
        <p:nvPicPr>
          <p:cNvPr id="9" name="Graphic 8" descr="Trophy with solid fill">
            <a:extLst>
              <a:ext uri="{FF2B5EF4-FFF2-40B4-BE49-F238E27FC236}">
                <a16:creationId xmlns:a16="http://schemas.microsoft.com/office/drawing/2014/main" id="{9B696D9F-960C-794B-9B62-27569CC24F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9540" y="2813190"/>
            <a:ext cx="509234" cy="509234"/>
          </a:xfrm>
          <a:prstGeom prst="rect">
            <a:avLst/>
          </a:prstGeom>
        </p:spPr>
      </p:pic>
    </p:spTree>
    <p:extLst>
      <p:ext uri="{BB962C8B-B14F-4D97-AF65-F5344CB8AC3E}">
        <p14:creationId xmlns:p14="http://schemas.microsoft.com/office/powerpoint/2010/main" val="2035031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EA53B-A466-F641-9776-7A4DFFE7D444}"/>
              </a:ext>
            </a:extLst>
          </p:cNvPr>
          <p:cNvSpPr>
            <a:spLocks noGrp="1"/>
          </p:cNvSpPr>
          <p:nvPr>
            <p:ph sz="quarter" idx="14"/>
          </p:nvPr>
        </p:nvSpPr>
        <p:spPr>
          <a:xfrm>
            <a:off x="485294" y="391548"/>
            <a:ext cx="8716433" cy="716367"/>
          </a:xfrm>
        </p:spPr>
        <p:txBody>
          <a:bodyPr>
            <a:noAutofit/>
          </a:bodyPr>
          <a:lstStyle/>
          <a:p>
            <a:pPr>
              <a:lnSpc>
                <a:spcPts val="2160"/>
              </a:lnSpc>
            </a:pPr>
            <a:r>
              <a:rPr lang="en-US" altLang="zh-CN"/>
              <a:t>Light Gradient Boosting Machine (</a:t>
            </a:r>
            <a:r>
              <a:rPr lang="en-US" altLang="zh-CN" err="1"/>
              <a:t>LightGBM</a:t>
            </a:r>
            <a:r>
              <a:rPr lang="en-US" altLang="zh-CN"/>
              <a:t>)</a:t>
            </a:r>
          </a:p>
          <a:p>
            <a:pPr>
              <a:lnSpc>
                <a:spcPts val="2160"/>
              </a:lnSpc>
            </a:pPr>
            <a:r>
              <a:rPr lang="en-US" altLang="zh-CN" sz="1400">
                <a:solidFill>
                  <a:schemeClr val="accent2"/>
                </a:solidFill>
              </a:rPr>
              <a:t>Our final model</a:t>
            </a:r>
            <a:endParaRPr lang="en-US" sz="1400">
              <a:solidFill>
                <a:schemeClr val="accent2"/>
              </a:solidFill>
            </a:endParaRPr>
          </a:p>
        </p:txBody>
      </p:sp>
      <p:grpSp>
        <p:nvGrpSpPr>
          <p:cNvPr id="6" name="Group 5">
            <a:extLst>
              <a:ext uri="{FF2B5EF4-FFF2-40B4-BE49-F238E27FC236}">
                <a16:creationId xmlns:a16="http://schemas.microsoft.com/office/drawing/2014/main" id="{8C1631DF-6551-3C45-A1E8-C634EE2A3400}"/>
              </a:ext>
            </a:extLst>
          </p:cNvPr>
          <p:cNvGrpSpPr/>
          <p:nvPr/>
        </p:nvGrpSpPr>
        <p:grpSpPr>
          <a:xfrm>
            <a:off x="422060" y="1302655"/>
            <a:ext cx="6361799" cy="5262979"/>
            <a:chOff x="430778" y="1507992"/>
            <a:chExt cx="6270674" cy="5768759"/>
          </a:xfrm>
        </p:grpSpPr>
        <p:sp>
          <p:nvSpPr>
            <p:cNvPr id="8" name="TextBox 7">
              <a:extLst>
                <a:ext uri="{FF2B5EF4-FFF2-40B4-BE49-F238E27FC236}">
                  <a16:creationId xmlns:a16="http://schemas.microsoft.com/office/drawing/2014/main" id="{31817BEC-B908-FB48-8659-373774C939A7}"/>
                </a:ext>
              </a:extLst>
            </p:cNvPr>
            <p:cNvSpPr txBox="1"/>
            <p:nvPr/>
          </p:nvSpPr>
          <p:spPr>
            <a:xfrm>
              <a:off x="917523" y="1507992"/>
              <a:ext cx="5783929" cy="576875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ea typeface="+mn-ea"/>
                  <a:cs typeface="+mn-cs"/>
                </a:rPr>
                <a:t>Supervised Machine Learning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000000"/>
                  </a:solidFill>
                  <a:effectLst/>
                  <a:uLnTx/>
                  <a:uFillTx/>
                  <a:ea typeface="+mn-ea"/>
                  <a:cs typeface="+mn-cs"/>
                </a:rPr>
                <a:t>A</a:t>
              </a:r>
              <a:r>
                <a:rPr kumimoji="0" lang="en-US" sz="1600" b="0" i="0" u="none" strike="noStrike" kern="1200" cap="none" spc="0" normalizeH="0" baseline="0" noProof="0">
                  <a:ln>
                    <a:noFill/>
                  </a:ln>
                  <a:solidFill>
                    <a:srgbClr val="000000"/>
                  </a:solidFill>
                  <a:effectLst/>
                  <a:uLnTx/>
                  <a:uFillTx/>
                  <a:ea typeface="+mn-ea"/>
                  <a:cs typeface="+mn-cs"/>
                </a:rPr>
                <a:t> gradient boosting framework that uses</a:t>
              </a:r>
              <a:r>
                <a:rPr kumimoji="0" lang="zh-CN" altLang="en-US" sz="1600" b="0" i="0" u="none" strike="noStrike" kern="1200" cap="none" spc="0" normalizeH="0" baseline="0" noProof="0">
                  <a:ln>
                    <a:noFill/>
                  </a:ln>
                  <a:solidFill>
                    <a:srgbClr val="000000"/>
                  </a:solidFill>
                  <a:effectLst/>
                  <a:uLnTx/>
                  <a:uFillTx/>
                  <a:ea typeface="+mn-ea"/>
                  <a:cs typeface="+mn-cs"/>
                </a:rPr>
                <a:t> </a:t>
              </a:r>
              <a:r>
                <a:rPr kumimoji="0" lang="en-US" altLang="zh-CN" sz="1600" b="0" i="0" u="none" strike="noStrike" kern="1200" cap="none" spc="0" normalizeH="0" baseline="0" noProof="0">
                  <a:ln>
                    <a:noFill/>
                  </a:ln>
                  <a:solidFill>
                    <a:srgbClr val="000000"/>
                  </a:solidFill>
                  <a:effectLst/>
                  <a:uLnTx/>
                  <a:uFillTx/>
                  <a:ea typeface="+mn-ea"/>
                  <a:cs typeface="+mn-cs"/>
                </a:rPr>
                <a:t>a</a:t>
              </a:r>
              <a:r>
                <a:rPr kumimoji="0" lang="zh-CN" altLang="en-US" sz="1600" b="0" i="0" u="none" strike="noStrike" kern="1200" cap="none" spc="0" normalizeH="0" baseline="0" noProof="0">
                  <a:ln>
                    <a:noFill/>
                  </a:ln>
                  <a:solidFill>
                    <a:srgbClr val="000000"/>
                  </a:solidFill>
                  <a:effectLst/>
                  <a:uLnTx/>
                  <a:uFillTx/>
                  <a:ea typeface="+mn-ea"/>
                  <a:cs typeface="+mn-cs"/>
                </a:rPr>
                <a:t> </a:t>
              </a:r>
              <a:r>
                <a:rPr kumimoji="0" lang="en-US" sz="1600" b="0" i="0" u="none" strike="noStrike" kern="1200" cap="none" spc="0" normalizeH="0" baseline="0" noProof="0">
                  <a:ln>
                    <a:noFill/>
                  </a:ln>
                  <a:solidFill>
                    <a:srgbClr val="000000"/>
                  </a:solidFill>
                  <a:effectLst/>
                  <a:uLnTx/>
                  <a:uFillTx/>
                  <a:ea typeface="+mn-ea"/>
                  <a:cs typeface="+mn-cs"/>
                </a:rPr>
                <a:t>tree</a:t>
              </a:r>
              <a:r>
                <a:rPr kumimoji="0" lang="en-US" altLang="zh-CN" sz="1600" b="0" i="0" u="none" strike="noStrike" kern="1200" cap="none" spc="0" normalizeH="0" baseline="0" noProof="0">
                  <a:ln>
                    <a:noFill/>
                  </a:ln>
                  <a:solidFill>
                    <a:srgbClr val="000000"/>
                  </a:solidFill>
                  <a:effectLst/>
                  <a:uLnTx/>
                  <a:uFillTx/>
                  <a:ea typeface="+mn-ea"/>
                  <a:cs typeface="+mn-cs"/>
                </a:rPr>
                <a:t>-based</a:t>
              </a:r>
              <a:r>
                <a:rPr kumimoji="0" lang="zh-CN" altLang="en-US" sz="1600" b="0" i="0" u="none" strike="noStrike" kern="1200" cap="none" spc="0" normalizeH="0" baseline="0" noProof="0">
                  <a:ln>
                    <a:noFill/>
                  </a:ln>
                  <a:solidFill>
                    <a:srgbClr val="000000"/>
                  </a:solidFill>
                  <a:effectLst/>
                  <a:uLnTx/>
                  <a:uFillTx/>
                  <a:ea typeface="+mn-ea"/>
                  <a:cs typeface="+mn-cs"/>
                </a:rPr>
                <a:t> </a:t>
              </a:r>
              <a:r>
                <a:rPr kumimoji="0" lang="en-US" sz="1600" b="0" i="0" u="none" strike="noStrike" kern="1200" cap="none" spc="0" normalizeH="0" baseline="0" noProof="0">
                  <a:ln>
                    <a:noFill/>
                  </a:ln>
                  <a:solidFill>
                    <a:srgbClr val="000000"/>
                  </a:solidFill>
                  <a:effectLst/>
                  <a:uLnTx/>
                  <a:uFillTx/>
                  <a:ea typeface="+mn-ea"/>
                  <a:cs typeface="+mn-cs"/>
                </a:rPr>
                <a:t>algorithm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000000"/>
                  </a:solidFill>
                  <a:effectLst/>
                  <a:uLnTx/>
                  <a:uFillTx/>
                  <a:ea typeface="+mn-lt"/>
                  <a:cs typeface="+mn-lt"/>
                </a:rPr>
                <a:t>R</a:t>
              </a:r>
              <a:r>
                <a:rPr kumimoji="0" lang="en-US" sz="1600" b="0" i="0" u="none" strike="noStrike" kern="1200" cap="none" spc="0" normalizeH="0" baseline="0" noProof="0">
                  <a:ln>
                    <a:noFill/>
                  </a:ln>
                  <a:solidFill>
                    <a:srgbClr val="000000"/>
                  </a:solidFill>
                  <a:effectLst/>
                  <a:uLnTx/>
                  <a:uFillTx/>
                  <a:ea typeface="+mn-lt"/>
                  <a:cs typeface="+mn-lt"/>
                </a:rPr>
                <a:t>educe complexity </a:t>
              </a:r>
            </a:p>
            <a:p>
              <a:pPr marL="1200150" lvl="2" indent="-285750">
                <a:buFont typeface="Arial" panose="020B0604020202020204" pitchFamily="34" charset="0"/>
                <a:buChar char="•"/>
                <a:defRPr/>
              </a:pPr>
              <a:r>
                <a:rPr lang="en-US" altLang="zh-CN" sz="1600">
                  <a:solidFill>
                    <a:srgbClr val="000000"/>
                  </a:solidFill>
                  <a:ea typeface="+mn-lt"/>
                  <a:cs typeface="+mn-lt"/>
                </a:rPr>
                <a:t>Gradient</a:t>
              </a:r>
              <a:r>
                <a:rPr lang="zh-CN" altLang="en-US" sz="1600">
                  <a:solidFill>
                    <a:srgbClr val="000000"/>
                  </a:solidFill>
                  <a:ea typeface="+mn-lt"/>
                  <a:cs typeface="+mn-lt"/>
                </a:rPr>
                <a:t> </a:t>
              </a:r>
              <a:r>
                <a:rPr lang="en-US" altLang="zh-CN" sz="1600">
                  <a:solidFill>
                    <a:srgbClr val="000000"/>
                  </a:solidFill>
                  <a:ea typeface="+mn-lt"/>
                  <a:cs typeface="+mn-lt"/>
                </a:rPr>
                <a:t>based</a:t>
              </a:r>
              <a:r>
                <a:rPr lang="zh-CN" altLang="en-US" sz="1600">
                  <a:solidFill>
                    <a:srgbClr val="000000"/>
                  </a:solidFill>
                  <a:ea typeface="+mn-lt"/>
                  <a:cs typeface="+mn-lt"/>
                </a:rPr>
                <a:t> </a:t>
              </a:r>
              <a:r>
                <a:rPr lang="en-US" altLang="zh-CN" sz="1600">
                  <a:solidFill>
                    <a:srgbClr val="000000"/>
                  </a:solidFill>
                  <a:ea typeface="+mn-lt"/>
                  <a:cs typeface="+mn-lt"/>
                </a:rPr>
                <a:t>one</a:t>
              </a:r>
              <a:r>
                <a:rPr lang="zh-CN" altLang="en-US" sz="1600">
                  <a:solidFill>
                    <a:srgbClr val="000000"/>
                  </a:solidFill>
                  <a:ea typeface="+mn-lt"/>
                  <a:cs typeface="+mn-lt"/>
                </a:rPr>
                <a:t> </a:t>
              </a:r>
              <a:r>
                <a:rPr lang="en-US" altLang="zh-CN" sz="1600">
                  <a:solidFill>
                    <a:srgbClr val="000000"/>
                  </a:solidFill>
                  <a:ea typeface="+mn-lt"/>
                  <a:cs typeface="+mn-lt"/>
                </a:rPr>
                <a:t>side</a:t>
              </a:r>
              <a:r>
                <a:rPr lang="zh-CN" altLang="en-US" sz="1600">
                  <a:solidFill>
                    <a:srgbClr val="000000"/>
                  </a:solidFill>
                  <a:ea typeface="+mn-lt"/>
                  <a:cs typeface="+mn-lt"/>
                </a:rPr>
                <a:t> </a:t>
              </a:r>
              <a:r>
                <a:rPr lang="en-US" altLang="zh-CN" sz="1600">
                  <a:solidFill>
                    <a:srgbClr val="000000"/>
                  </a:solidFill>
                  <a:ea typeface="+mn-lt"/>
                  <a:cs typeface="+mn-lt"/>
                </a:rPr>
                <a:t>sampling</a:t>
              </a:r>
            </a:p>
            <a:p>
              <a:pPr marL="1200150" lvl="2" indent="-285750">
                <a:buFont typeface="Arial" panose="020B0604020202020204" pitchFamily="34" charset="0"/>
                <a:buChar char="•"/>
                <a:defRPr/>
              </a:pPr>
              <a:r>
                <a:rPr kumimoji="0" lang="en-US" altLang="zh-CN" sz="1600" b="0" i="0" u="none" strike="noStrike" kern="1200" cap="none" spc="0" normalizeH="0" baseline="0" noProof="0">
                  <a:ln>
                    <a:noFill/>
                  </a:ln>
                  <a:solidFill>
                    <a:srgbClr val="000000"/>
                  </a:solidFill>
                  <a:effectLst/>
                  <a:uLnTx/>
                  <a:uFillTx/>
                  <a:ea typeface="+mn-lt"/>
                  <a:cs typeface="+mn-lt"/>
                </a:rPr>
                <a:t>Exclusive</a:t>
              </a:r>
              <a:r>
                <a:rPr kumimoji="0" lang="zh-CN" altLang="en-US" sz="1600" b="0" i="0" u="none" strike="noStrike" kern="1200" cap="none" spc="0" normalizeH="0" baseline="0" noProof="0">
                  <a:ln>
                    <a:noFill/>
                  </a:ln>
                  <a:solidFill>
                    <a:srgbClr val="000000"/>
                  </a:solidFill>
                  <a:effectLst/>
                  <a:uLnTx/>
                  <a:uFillTx/>
                  <a:ea typeface="+mn-lt"/>
                  <a:cs typeface="+mn-lt"/>
                </a:rPr>
                <a:t> </a:t>
              </a:r>
              <a:r>
                <a:rPr kumimoji="0" lang="en-US" altLang="zh-CN" sz="1600" b="0" i="0" u="none" strike="noStrike" kern="1200" cap="none" spc="0" normalizeH="0" baseline="0" noProof="0">
                  <a:ln>
                    <a:noFill/>
                  </a:ln>
                  <a:solidFill>
                    <a:srgbClr val="000000"/>
                  </a:solidFill>
                  <a:effectLst/>
                  <a:uLnTx/>
                  <a:uFillTx/>
                  <a:ea typeface="+mn-lt"/>
                  <a:cs typeface="+mn-lt"/>
                </a:rPr>
                <a:t>feature</a:t>
              </a:r>
              <a:r>
                <a:rPr kumimoji="0" lang="zh-CN" altLang="en-US" sz="1600" b="0" i="0" u="none" strike="noStrike" kern="1200" cap="none" spc="0" normalizeH="0" baseline="0" noProof="0">
                  <a:ln>
                    <a:noFill/>
                  </a:ln>
                  <a:solidFill>
                    <a:srgbClr val="000000"/>
                  </a:solidFill>
                  <a:effectLst/>
                  <a:uLnTx/>
                  <a:uFillTx/>
                  <a:ea typeface="+mn-lt"/>
                  <a:cs typeface="+mn-lt"/>
                </a:rPr>
                <a:t> </a:t>
              </a:r>
              <a:r>
                <a:rPr kumimoji="0" lang="en-US" altLang="zh-CN" sz="1600" b="0" i="0" u="none" strike="noStrike" kern="1200" cap="none" spc="0" normalizeH="0" baseline="0" noProof="0">
                  <a:ln>
                    <a:noFill/>
                  </a:ln>
                  <a:solidFill>
                    <a:srgbClr val="000000"/>
                  </a:solidFill>
                  <a:effectLst/>
                  <a:uLnTx/>
                  <a:uFillTx/>
                  <a:ea typeface="+mn-lt"/>
                  <a:cs typeface="+mn-lt"/>
                </a:rPr>
                <a:t>bundling</a:t>
              </a:r>
            </a:p>
            <a:p>
              <a:pPr marL="1200150" lvl="2" indent="-285750">
                <a:buFont typeface="Arial" panose="020B0604020202020204" pitchFamily="34" charset="0"/>
                <a:buChar char="•"/>
                <a:defRPr/>
              </a:pPr>
              <a:r>
                <a:rPr lang="en-US" altLang="zh-CN" sz="1600">
                  <a:solidFill>
                    <a:srgbClr val="000000"/>
                  </a:solidFill>
                  <a:ea typeface="+mn-lt"/>
                  <a:cs typeface="+mn-lt"/>
                </a:rPr>
                <a:t>Histogram</a:t>
              </a:r>
              <a:r>
                <a:rPr lang="zh-CN" altLang="en-US" sz="1600">
                  <a:solidFill>
                    <a:srgbClr val="000000"/>
                  </a:solidFill>
                  <a:ea typeface="+mn-lt"/>
                  <a:cs typeface="+mn-lt"/>
                </a:rPr>
                <a:t> </a:t>
              </a:r>
              <a:r>
                <a:rPr lang="en-US" altLang="zh-CN" sz="1600">
                  <a:solidFill>
                    <a:srgbClr val="000000"/>
                  </a:solidFill>
                  <a:ea typeface="+mn-lt"/>
                  <a:cs typeface="+mn-lt"/>
                </a:rPr>
                <a:t>based</a:t>
              </a:r>
              <a:r>
                <a:rPr lang="zh-CN" altLang="en-US" sz="1600">
                  <a:solidFill>
                    <a:srgbClr val="000000"/>
                  </a:solidFill>
                  <a:ea typeface="+mn-lt"/>
                  <a:cs typeface="+mn-lt"/>
                </a:rPr>
                <a:t> </a:t>
              </a:r>
              <a:r>
                <a:rPr lang="en-US" altLang="zh-CN" sz="1600">
                  <a:solidFill>
                    <a:srgbClr val="000000"/>
                  </a:solidFill>
                  <a:ea typeface="+mn-lt"/>
                  <a:cs typeface="+mn-lt"/>
                </a:rPr>
                <a:t>splits</a:t>
              </a:r>
              <a:endParaRPr kumimoji="0" lang="en-US" sz="1600" b="0" i="0" u="none" strike="noStrike" kern="1200" cap="none" spc="0" normalizeH="0" baseline="0" noProof="0">
                <a:ln>
                  <a:noFill/>
                </a:ln>
                <a:solidFill>
                  <a:srgbClr val="000000"/>
                </a:solidFill>
                <a:effectLst/>
                <a:uLnTx/>
                <a:uFillTx/>
                <a:ea typeface="+mn-lt"/>
                <a:cs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ea typeface="+mn-ea"/>
                  <a:cs typeface="+mn-cs"/>
                </a:rPr>
                <a:t>Pro</a:t>
              </a:r>
              <a:r>
                <a:rPr lang="en-US" altLang="zh-CN" sz="1600" b="1">
                  <a:solidFill>
                    <a:srgbClr val="000000"/>
                  </a:solidFill>
                </a:rPr>
                <a:t>s</a:t>
              </a:r>
              <a:endParaRPr kumimoji="0" lang="en-US" sz="1600" b="1" i="0" u="none" strike="noStrike" kern="1200" cap="none" spc="0" normalizeH="0" baseline="0" noProof="0">
                <a:ln>
                  <a:noFill/>
                </a:ln>
                <a:solidFill>
                  <a:srgbClr val="000000"/>
                </a:solidFill>
                <a:effectLst/>
                <a:uLnTx/>
                <a:uFillTx/>
                <a:ea typeface="+mn-ea"/>
                <a:cs typeface="+mn-cs"/>
              </a:endParaRPr>
            </a:p>
            <a:p>
              <a:pPr marL="742950" lvl="1" indent="-285750">
                <a:buFont typeface="Arial,Sans-Serif" panose="020B0604020202020204" pitchFamily="34" charset="0"/>
                <a:buChar char="•"/>
                <a:defRPr/>
              </a:pPr>
              <a:r>
                <a:rPr lang="en-US" sz="1600">
                  <a:solidFill>
                    <a:srgbClr val="000000"/>
                  </a:solidFill>
                  <a:ea typeface="+mn-lt"/>
                  <a:cs typeface="+mn-lt"/>
                </a:rPr>
                <a:t>Faster training speed and higher efficiency</a:t>
              </a:r>
            </a:p>
            <a:p>
              <a:pPr marL="742950" lvl="1" indent="-285750">
                <a:buFont typeface="Arial,Sans-Serif" panose="020B0604020202020204" pitchFamily="34" charset="0"/>
                <a:buChar char="•"/>
                <a:defRPr/>
              </a:pPr>
              <a:r>
                <a:rPr lang="en-US" sz="1600">
                  <a:solidFill>
                    <a:srgbClr val="000000"/>
                  </a:solidFill>
                </a:rPr>
                <a:t>Better accuracy</a:t>
              </a:r>
            </a:p>
            <a:p>
              <a:pPr marL="742950" lvl="1" indent="-285750">
                <a:buFont typeface="Arial,Sans-Serif" panose="020B0604020202020204" pitchFamily="34" charset="0"/>
                <a:buChar char="•"/>
                <a:defRPr/>
              </a:pPr>
              <a:r>
                <a:rPr lang="en-US" sz="1600">
                  <a:solidFill>
                    <a:srgbClr val="000000"/>
                  </a:solidFill>
                </a:rPr>
                <a:t>Lower </a:t>
              </a:r>
              <a:r>
                <a:rPr kumimoji="0" lang="en-US" sz="1600" b="0" i="0" u="none" strike="noStrike" kern="1200" cap="none" spc="0" normalizeH="0" baseline="0" noProof="0">
                  <a:ln>
                    <a:noFill/>
                  </a:ln>
                  <a:solidFill>
                    <a:srgbClr val="000000"/>
                  </a:solidFill>
                  <a:effectLst/>
                  <a:uLnTx/>
                  <a:uFillTx/>
                  <a:ea typeface="+mn-ea"/>
                  <a:cs typeface="+mn-cs"/>
                </a:rPr>
                <a:t>memory usage</a:t>
              </a:r>
            </a:p>
            <a:p>
              <a:pPr marL="742950" lvl="1" indent="-285750">
                <a:buFont typeface="Arial,Sans-Serif" panose="020B0604020202020204" pitchFamily="34" charset="0"/>
                <a:buChar char="•"/>
                <a:defRPr/>
              </a:pPr>
              <a:r>
                <a:rPr lang="en-US" altLang="zh-CN" sz="1600">
                  <a:solidFill>
                    <a:srgbClr val="000000"/>
                  </a:solidFill>
                </a:rPr>
                <a:t>Support</a:t>
              </a:r>
              <a:r>
                <a:rPr lang="zh-CN" altLang="en-US" sz="1600">
                  <a:solidFill>
                    <a:srgbClr val="000000"/>
                  </a:solidFill>
                </a:rPr>
                <a:t> </a:t>
              </a:r>
              <a:r>
                <a:rPr lang="en-US" altLang="zh-CN" sz="1600">
                  <a:solidFill>
                    <a:srgbClr val="000000"/>
                  </a:solidFill>
                </a:rPr>
                <a:t>of</a:t>
              </a:r>
              <a:r>
                <a:rPr lang="zh-CN" altLang="en-US" sz="1600">
                  <a:solidFill>
                    <a:srgbClr val="000000"/>
                  </a:solidFill>
                </a:rPr>
                <a:t> </a:t>
              </a:r>
              <a:r>
                <a:rPr lang="en-US" altLang="zh-CN" sz="1600">
                  <a:solidFill>
                    <a:srgbClr val="000000"/>
                  </a:solidFill>
                </a:rPr>
                <a:t>parallel,</a:t>
              </a:r>
              <a:r>
                <a:rPr lang="zh-CN" altLang="en-US" sz="1600">
                  <a:solidFill>
                    <a:srgbClr val="000000"/>
                  </a:solidFill>
                </a:rPr>
                <a:t> </a:t>
              </a:r>
              <a:r>
                <a:rPr lang="en-US" altLang="zh-CN" sz="1600">
                  <a:solidFill>
                    <a:srgbClr val="000000"/>
                  </a:solidFill>
                </a:rPr>
                <a:t>distributed,</a:t>
              </a:r>
              <a:r>
                <a:rPr lang="zh-CN" altLang="en-US" sz="1600">
                  <a:solidFill>
                    <a:srgbClr val="000000"/>
                  </a:solidFill>
                </a:rPr>
                <a:t> </a:t>
              </a:r>
              <a:r>
                <a:rPr lang="en-US" altLang="zh-CN" sz="1600">
                  <a:solidFill>
                    <a:srgbClr val="000000"/>
                  </a:solidFill>
                </a:rPr>
                <a:t>and</a:t>
              </a:r>
              <a:r>
                <a:rPr lang="zh-CN" altLang="en-US" sz="1600">
                  <a:solidFill>
                    <a:srgbClr val="000000"/>
                  </a:solidFill>
                </a:rPr>
                <a:t> </a:t>
              </a:r>
              <a:r>
                <a:rPr lang="en-US" altLang="zh-CN" sz="1600">
                  <a:solidFill>
                    <a:srgbClr val="000000"/>
                  </a:solidFill>
                </a:rPr>
                <a:t>GPU</a:t>
              </a:r>
              <a:r>
                <a:rPr lang="zh-CN" altLang="en-US" sz="1600">
                  <a:solidFill>
                    <a:srgbClr val="000000"/>
                  </a:solidFill>
                </a:rPr>
                <a:t> </a:t>
              </a:r>
              <a:r>
                <a:rPr lang="en-US" altLang="zh-CN" sz="1600">
                  <a:solidFill>
                    <a:srgbClr val="000000"/>
                  </a:solidFill>
                </a:rPr>
                <a:t>learning</a:t>
              </a:r>
            </a:p>
            <a:p>
              <a:pPr marL="742950" lvl="1" indent="-285750">
                <a:buFont typeface="Arial,Sans-Serif" panose="020B0604020202020204" pitchFamily="34" charset="0"/>
                <a:buChar char="•"/>
                <a:defRPr/>
              </a:pPr>
              <a:r>
                <a:rPr kumimoji="0" lang="en-US" altLang="zh-CN" sz="1600" b="0" i="0" u="none" strike="noStrike" kern="1200" cap="none" spc="0" normalizeH="0" baseline="0" noProof="0">
                  <a:ln>
                    <a:noFill/>
                  </a:ln>
                  <a:solidFill>
                    <a:srgbClr val="000000"/>
                  </a:solidFill>
                  <a:effectLst/>
                  <a:uLnTx/>
                  <a:uFillTx/>
                  <a:ea typeface="+mn-ea"/>
                  <a:cs typeface="+mn-cs"/>
                </a:rPr>
                <a:t>Capable</a:t>
              </a:r>
              <a:r>
                <a:rPr kumimoji="0" lang="zh-CN" altLang="en-US" sz="1600" b="0" i="0" u="none" strike="noStrike" kern="1200" cap="none" spc="0" normalizeH="0" baseline="0" noProof="0">
                  <a:ln>
                    <a:noFill/>
                  </a:ln>
                  <a:solidFill>
                    <a:srgbClr val="000000"/>
                  </a:solidFill>
                  <a:effectLst/>
                  <a:uLnTx/>
                  <a:uFillTx/>
                  <a:ea typeface="+mn-ea"/>
                  <a:cs typeface="+mn-cs"/>
                </a:rPr>
                <a:t> </a:t>
              </a:r>
              <a:r>
                <a:rPr kumimoji="0" lang="en-US" altLang="zh-CN" sz="1600" b="0" i="0" u="none" strike="noStrike" kern="1200" cap="none" spc="0" normalizeH="0" baseline="0" noProof="0">
                  <a:ln>
                    <a:noFill/>
                  </a:ln>
                  <a:solidFill>
                    <a:srgbClr val="000000"/>
                  </a:solidFill>
                  <a:effectLst/>
                  <a:uLnTx/>
                  <a:uFillTx/>
                  <a:ea typeface="+mn-ea"/>
                  <a:cs typeface="+mn-cs"/>
                </a:rPr>
                <a:t>of</a:t>
              </a:r>
              <a:r>
                <a:rPr kumimoji="0" lang="zh-CN" altLang="en-US" sz="1600" b="0" i="0" u="none" strike="noStrike" kern="1200" cap="none" spc="0" normalizeH="0" baseline="0" noProof="0">
                  <a:ln>
                    <a:noFill/>
                  </a:ln>
                  <a:solidFill>
                    <a:srgbClr val="000000"/>
                  </a:solidFill>
                  <a:effectLst/>
                  <a:uLnTx/>
                  <a:uFillTx/>
                  <a:ea typeface="+mn-ea"/>
                  <a:cs typeface="+mn-cs"/>
                </a:rPr>
                <a:t> </a:t>
              </a:r>
              <a:r>
                <a:rPr kumimoji="0" lang="en-US" altLang="zh-CN" sz="1600" b="0" i="0" u="none" strike="noStrike" kern="1200" cap="none" spc="0" normalizeH="0" baseline="0" noProof="0">
                  <a:ln>
                    <a:noFill/>
                  </a:ln>
                  <a:solidFill>
                    <a:srgbClr val="000000"/>
                  </a:solidFill>
                  <a:effectLst/>
                  <a:uLnTx/>
                  <a:uFillTx/>
                  <a:ea typeface="+mn-ea"/>
                  <a:cs typeface="+mn-cs"/>
                </a:rPr>
                <a:t>handling</a:t>
              </a:r>
              <a:r>
                <a:rPr kumimoji="0" lang="zh-CN" altLang="en-US" sz="1600" b="0" i="0" u="none" strike="noStrike" kern="1200" cap="none" spc="0" normalizeH="0" baseline="0" noProof="0">
                  <a:ln>
                    <a:noFill/>
                  </a:ln>
                  <a:solidFill>
                    <a:srgbClr val="000000"/>
                  </a:solidFill>
                  <a:effectLst/>
                  <a:uLnTx/>
                  <a:uFillTx/>
                  <a:ea typeface="+mn-ea"/>
                  <a:cs typeface="+mn-cs"/>
                </a:rPr>
                <a:t> </a:t>
              </a:r>
              <a:r>
                <a:rPr kumimoji="0" lang="en-US" altLang="zh-CN" sz="1600" b="0" i="0" u="none" strike="noStrike" kern="1200" cap="none" spc="0" normalizeH="0" baseline="0" noProof="0">
                  <a:ln>
                    <a:noFill/>
                  </a:ln>
                  <a:solidFill>
                    <a:srgbClr val="000000"/>
                  </a:solidFill>
                  <a:effectLst/>
                  <a:uLnTx/>
                  <a:uFillTx/>
                  <a:ea typeface="+mn-ea"/>
                  <a:cs typeface="+mn-cs"/>
                </a:rPr>
                <a:t>large</a:t>
              </a:r>
              <a:r>
                <a:rPr lang="en-US" altLang="zh-CN" sz="1600">
                  <a:solidFill>
                    <a:srgbClr val="000000"/>
                  </a:solidFill>
                </a:rPr>
                <a:t>-scale</a:t>
              </a:r>
              <a:r>
                <a:rPr lang="zh-CN" altLang="en-US" sz="1600">
                  <a:solidFill>
                    <a:srgbClr val="000000"/>
                  </a:solidFill>
                </a:rPr>
                <a:t> </a:t>
              </a:r>
              <a:r>
                <a:rPr lang="en-US" altLang="zh-CN" sz="1600">
                  <a:solidFill>
                    <a:srgbClr val="000000"/>
                  </a:solidFill>
                </a:rPr>
                <a:t>data</a:t>
              </a:r>
              <a:endParaRPr kumimoji="0" lang="en-US" sz="1600" b="0"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ea typeface="+mn-ea"/>
                  <a:cs typeface="+mn-cs"/>
                </a:rPr>
                <a:t>Cons</a:t>
              </a:r>
            </a:p>
            <a:p>
              <a:pPr marL="742950" lvl="1" indent="-285750">
                <a:buFont typeface="Arial" panose="020B0604020202020204" pitchFamily="34" charset="0"/>
                <a:buChar char="•"/>
                <a:defRPr/>
              </a:pPr>
              <a:r>
                <a:rPr lang="en-US" sz="1600">
                  <a:solidFill>
                    <a:srgbClr val="000000"/>
                  </a:solidFill>
                </a:rPr>
                <a:t>Overfitting</a:t>
              </a:r>
              <a:r>
                <a:rPr lang="zh-CN" altLang="en-US" sz="1600">
                  <a:solidFill>
                    <a:srgbClr val="000000"/>
                  </a:solidFill>
                </a:rPr>
                <a:t> </a:t>
              </a:r>
              <a:endParaRPr lang="en-US" altLang="zh-CN" sz="1600">
                <a:solidFill>
                  <a:srgbClr val="000000"/>
                </a:solidFill>
              </a:endParaRPr>
            </a:p>
            <a:p>
              <a:pPr marL="742950" lvl="1" indent="-285750">
                <a:buFont typeface="Arial" panose="020B0604020202020204" pitchFamily="34" charset="0"/>
                <a:buChar char="•"/>
                <a:defRPr/>
              </a:pPr>
              <a:r>
                <a:rPr lang="en-US" altLang="zh-CN" sz="1600">
                  <a:solidFill>
                    <a:srgbClr val="000000"/>
                  </a:solidFill>
                </a:rPr>
                <a:t>Compatibility with Datasets</a:t>
              </a:r>
              <a:endParaRPr kumimoji="0" lang="en-US" sz="1600" b="0"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ea typeface="+mn-ea"/>
                  <a:cs typeface="+mn-cs"/>
                </a:rPr>
                <a:t>Success Metrics</a:t>
              </a:r>
              <a:r>
                <a:rPr kumimoji="0" lang="en-US" altLang="zh-CN" sz="1600" b="1" i="0" u="none" strike="noStrike" kern="1200" cap="none" spc="0" normalizeH="0" baseline="0" noProof="0">
                  <a:ln>
                    <a:noFill/>
                  </a:ln>
                  <a:solidFill>
                    <a:srgbClr val="000000"/>
                  </a:solidFill>
                  <a:effectLst/>
                  <a:uLnTx/>
                  <a:uFillTx/>
                  <a:ea typeface="华文新魏"/>
                  <a:cs typeface="+mn-cs"/>
                </a:rPr>
                <a:t>:</a:t>
              </a:r>
              <a:endParaRPr kumimoji="0" lang="en-US" sz="1600" b="1" i="0" u="none" strike="noStrike" kern="1200" cap="none" spc="0" normalizeH="0" baseline="0" noProof="0">
                <a:ln>
                  <a:noFill/>
                </a:ln>
                <a:solidFill>
                  <a:srgbClr val="000000"/>
                </a:solidFill>
                <a:effectLst/>
                <a:uLnTx/>
                <a:uFillTx/>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ea typeface="+mn-ea"/>
                  <a:cs typeface="+mn-cs"/>
                </a:rPr>
                <a:t>Confusion Matrix</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ea typeface="+mn-ea"/>
                  <a:cs typeface="+mn-cs"/>
                </a:rPr>
                <a:t>Classification Report with Precision, Recall, F1 score</a:t>
              </a:r>
            </a:p>
          </p:txBody>
        </p:sp>
        <p:pic>
          <p:nvPicPr>
            <p:cNvPr id="10" name="Graphic 9" descr="Excellent outline">
              <a:extLst>
                <a:ext uri="{FF2B5EF4-FFF2-40B4-BE49-F238E27FC236}">
                  <a16:creationId xmlns:a16="http://schemas.microsoft.com/office/drawing/2014/main" id="{83F62AD4-B2DA-CD41-8B33-7C4030DD97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778" y="3544308"/>
              <a:ext cx="520679" cy="547252"/>
            </a:xfrm>
            <a:prstGeom prst="rect">
              <a:avLst/>
            </a:prstGeom>
          </p:spPr>
        </p:pic>
        <p:pic>
          <p:nvPicPr>
            <p:cNvPr id="11" name="Graphic 10" descr="Label outline">
              <a:extLst>
                <a:ext uri="{FF2B5EF4-FFF2-40B4-BE49-F238E27FC236}">
                  <a16:creationId xmlns:a16="http://schemas.microsoft.com/office/drawing/2014/main" id="{FD351B50-4879-3547-8596-8D2BCBB639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0778" y="1529231"/>
              <a:ext cx="520679" cy="605268"/>
            </a:xfrm>
            <a:prstGeom prst="rect">
              <a:avLst/>
            </a:prstGeom>
          </p:spPr>
        </p:pic>
        <p:pic>
          <p:nvPicPr>
            <p:cNvPr id="12" name="Graphic 11" descr="Completed outline">
              <a:extLst>
                <a:ext uri="{FF2B5EF4-FFF2-40B4-BE49-F238E27FC236}">
                  <a16:creationId xmlns:a16="http://schemas.microsoft.com/office/drawing/2014/main" id="{9FB865AD-EEC1-A84A-8C5D-CE644CFD79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5877" y="6169372"/>
              <a:ext cx="470478" cy="612413"/>
            </a:xfrm>
            <a:prstGeom prst="rect">
              <a:avLst/>
            </a:prstGeom>
          </p:spPr>
        </p:pic>
        <p:pic>
          <p:nvPicPr>
            <p:cNvPr id="13" name="Graphic 12" descr="Radar Chart outline">
              <a:extLst>
                <a:ext uri="{FF2B5EF4-FFF2-40B4-BE49-F238E27FC236}">
                  <a16:creationId xmlns:a16="http://schemas.microsoft.com/office/drawing/2014/main" id="{25CFFCEF-4F43-2148-88BC-C9197CC7D7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6243" y="5237916"/>
              <a:ext cx="471280" cy="516947"/>
            </a:xfrm>
            <a:prstGeom prst="rect">
              <a:avLst/>
            </a:prstGeom>
          </p:spPr>
        </p:pic>
      </p:grpSp>
      <p:pic>
        <p:nvPicPr>
          <p:cNvPr id="5" name="Picture 4" descr="A picture containing text, clock&#10;&#10;Description automatically generated">
            <a:extLst>
              <a:ext uri="{FF2B5EF4-FFF2-40B4-BE49-F238E27FC236}">
                <a16:creationId xmlns:a16="http://schemas.microsoft.com/office/drawing/2014/main" id="{A5881820-9AE8-FB48-AC66-4CC059DB757F}"/>
              </a:ext>
            </a:extLst>
          </p:cNvPr>
          <p:cNvPicPr>
            <a:picLocks noChangeAspect="1"/>
          </p:cNvPicPr>
          <p:nvPr/>
        </p:nvPicPr>
        <p:blipFill>
          <a:blip r:embed="rId11"/>
          <a:stretch>
            <a:fillRect/>
          </a:stretch>
        </p:blipFill>
        <p:spPr>
          <a:xfrm>
            <a:off x="6425514" y="4114005"/>
            <a:ext cx="5509267" cy="2200168"/>
          </a:xfrm>
          <a:prstGeom prst="rect">
            <a:avLst/>
          </a:prstGeom>
        </p:spPr>
      </p:pic>
      <p:pic>
        <p:nvPicPr>
          <p:cNvPr id="9" name="Picture 8" descr="Chart&#10;&#10;Description automatically generated">
            <a:extLst>
              <a:ext uri="{FF2B5EF4-FFF2-40B4-BE49-F238E27FC236}">
                <a16:creationId xmlns:a16="http://schemas.microsoft.com/office/drawing/2014/main" id="{797478B7-9DC9-5640-84A4-5A73F6719F88}"/>
              </a:ext>
            </a:extLst>
          </p:cNvPr>
          <p:cNvPicPr>
            <a:picLocks noChangeAspect="1"/>
          </p:cNvPicPr>
          <p:nvPr/>
        </p:nvPicPr>
        <p:blipFill>
          <a:blip r:embed="rId12"/>
          <a:stretch>
            <a:fillRect/>
          </a:stretch>
        </p:blipFill>
        <p:spPr>
          <a:xfrm>
            <a:off x="6897638" y="1547788"/>
            <a:ext cx="4608178" cy="2200168"/>
          </a:xfrm>
          <a:prstGeom prst="rect">
            <a:avLst/>
          </a:prstGeom>
        </p:spPr>
      </p:pic>
    </p:spTree>
    <p:extLst>
      <p:ext uri="{BB962C8B-B14F-4D97-AF65-F5344CB8AC3E}">
        <p14:creationId xmlns:p14="http://schemas.microsoft.com/office/powerpoint/2010/main" val="374167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DC61B35-556B-4085-B896-F2116AD016C7}"/>
              </a:ext>
            </a:extLst>
          </p:cNvPr>
          <p:cNvSpPr txBox="1"/>
          <p:nvPr/>
        </p:nvSpPr>
        <p:spPr>
          <a:xfrm>
            <a:off x="784319" y="1523572"/>
            <a:ext cx="5779825"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1"/>
                </a:solidFill>
                <a:ea typeface="Microsoft YaHei"/>
                <a:cs typeface="Calibri"/>
              </a:rPr>
              <a:t>Hyper-parameters tuning using cross-validation</a:t>
            </a:r>
          </a:p>
          <a:p>
            <a:endParaRPr lang="en-US" sz="1200" b="1">
              <a:solidFill>
                <a:schemeClr val="accent1"/>
              </a:solidFill>
              <a:ea typeface="Microsoft YaHei"/>
              <a:cs typeface="Calibri"/>
            </a:endParaRPr>
          </a:p>
          <a:p>
            <a:pPr marL="285750" indent="-285750">
              <a:buFont typeface="Arial"/>
              <a:buChar char="•"/>
            </a:pPr>
            <a:r>
              <a:rPr lang="en-US" sz="1600">
                <a:solidFill>
                  <a:schemeClr val="accent1"/>
                </a:solidFill>
                <a:ea typeface="+mn-lt"/>
                <a:cs typeface="+mn-lt"/>
              </a:rPr>
              <a:t>Maximum tree depth: 8</a:t>
            </a:r>
            <a:endParaRPr lang="en-US" sz="1600">
              <a:solidFill>
                <a:schemeClr val="accent1"/>
              </a:solidFill>
              <a:cs typeface="Calibri"/>
            </a:endParaRPr>
          </a:p>
          <a:p>
            <a:pPr marL="285750" indent="-285750">
              <a:buFont typeface="Arial"/>
              <a:buChar char="•"/>
            </a:pPr>
            <a:r>
              <a:rPr lang="en-US" sz="1600">
                <a:solidFill>
                  <a:schemeClr val="accent1"/>
                </a:solidFill>
                <a:ea typeface="+mn-lt"/>
                <a:cs typeface="+mn-lt"/>
              </a:rPr>
              <a:t>Minimum children samples: 18</a:t>
            </a:r>
            <a:endParaRPr lang="en-US" sz="1600">
              <a:solidFill>
                <a:schemeClr val="accent1"/>
              </a:solidFill>
              <a:cs typeface="Calibri"/>
            </a:endParaRPr>
          </a:p>
          <a:p>
            <a:pPr marL="285750" indent="-285750">
              <a:buFont typeface="Arial"/>
              <a:buChar char="•"/>
            </a:pPr>
            <a:r>
              <a:rPr lang="en-US" sz="1600">
                <a:solidFill>
                  <a:schemeClr val="accent1"/>
                </a:solidFill>
                <a:ea typeface="+mn-lt"/>
                <a:cs typeface="+mn-lt"/>
              </a:rPr>
              <a:t>Minimum children weight: 0.001</a:t>
            </a:r>
            <a:endParaRPr lang="en-US" sz="1600">
              <a:solidFill>
                <a:schemeClr val="accent1"/>
              </a:solidFill>
              <a:cs typeface="Calibri"/>
            </a:endParaRPr>
          </a:p>
          <a:p>
            <a:pPr marL="285750" indent="-285750">
              <a:buFont typeface="Arial"/>
              <a:buChar char="•"/>
            </a:pPr>
            <a:r>
              <a:rPr lang="en-US" sz="1600">
                <a:solidFill>
                  <a:schemeClr val="accent1"/>
                </a:solidFill>
                <a:ea typeface="+mn-lt"/>
                <a:cs typeface="+mn-lt"/>
              </a:rPr>
              <a:t>Number of leaves: 40</a:t>
            </a:r>
            <a:endParaRPr lang="en-US" sz="1600">
              <a:solidFill>
                <a:schemeClr val="accent1"/>
              </a:solidFill>
              <a:cs typeface="Calibri"/>
            </a:endParaRPr>
          </a:p>
          <a:p>
            <a:endParaRPr lang="en-US" sz="2000">
              <a:solidFill>
                <a:schemeClr val="accent1"/>
              </a:solidFill>
              <a:cs typeface="Calibri"/>
            </a:endParaRPr>
          </a:p>
          <a:p>
            <a:endParaRPr lang="en-US" sz="2000" b="1">
              <a:solidFill>
                <a:schemeClr val="accent1"/>
              </a:solidFill>
              <a:cs typeface="Calibri"/>
            </a:endParaRPr>
          </a:p>
        </p:txBody>
      </p:sp>
      <p:graphicFrame>
        <p:nvGraphicFramePr>
          <p:cNvPr id="11" name="Table 10">
            <a:extLst>
              <a:ext uri="{FF2B5EF4-FFF2-40B4-BE49-F238E27FC236}">
                <a16:creationId xmlns:a16="http://schemas.microsoft.com/office/drawing/2014/main" id="{50EDF5B9-831C-8249-A6F6-62B9D083ADF2}"/>
              </a:ext>
            </a:extLst>
          </p:cNvPr>
          <p:cNvGraphicFramePr>
            <a:graphicFrameLocks noGrp="1"/>
          </p:cNvGraphicFramePr>
          <p:nvPr/>
        </p:nvGraphicFramePr>
        <p:xfrm>
          <a:off x="6132605" y="4882016"/>
          <a:ext cx="5636103" cy="1514408"/>
        </p:xfrm>
        <a:graphic>
          <a:graphicData uri="http://schemas.openxmlformats.org/drawingml/2006/table">
            <a:tbl>
              <a:tblPr firstRow="1" bandRow="1">
                <a:tableStyleId>{68D230F3-CF80-4859-8CE7-A43EE81993B5}</a:tableStyleId>
              </a:tblPr>
              <a:tblGrid>
                <a:gridCol w="1190008">
                  <a:extLst>
                    <a:ext uri="{9D8B030D-6E8A-4147-A177-3AD203B41FA5}">
                      <a16:colId xmlns:a16="http://schemas.microsoft.com/office/drawing/2014/main" val="990174537"/>
                    </a:ext>
                  </a:extLst>
                </a:gridCol>
                <a:gridCol w="1148371">
                  <a:extLst>
                    <a:ext uri="{9D8B030D-6E8A-4147-A177-3AD203B41FA5}">
                      <a16:colId xmlns:a16="http://schemas.microsoft.com/office/drawing/2014/main" val="4117021343"/>
                    </a:ext>
                  </a:extLst>
                </a:gridCol>
                <a:gridCol w="1095555">
                  <a:extLst>
                    <a:ext uri="{9D8B030D-6E8A-4147-A177-3AD203B41FA5}">
                      <a16:colId xmlns:a16="http://schemas.microsoft.com/office/drawing/2014/main" val="2364916238"/>
                    </a:ext>
                  </a:extLst>
                </a:gridCol>
                <a:gridCol w="1106614">
                  <a:extLst>
                    <a:ext uri="{9D8B030D-6E8A-4147-A177-3AD203B41FA5}">
                      <a16:colId xmlns:a16="http://schemas.microsoft.com/office/drawing/2014/main" val="1955653092"/>
                    </a:ext>
                  </a:extLst>
                </a:gridCol>
                <a:gridCol w="1095555">
                  <a:extLst>
                    <a:ext uri="{9D8B030D-6E8A-4147-A177-3AD203B41FA5}">
                      <a16:colId xmlns:a16="http://schemas.microsoft.com/office/drawing/2014/main" val="1582261580"/>
                    </a:ext>
                  </a:extLst>
                </a:gridCol>
              </a:tblGrid>
              <a:tr h="277575">
                <a:tc gridSpan="5">
                  <a:txBody>
                    <a:bodyPr/>
                    <a:lstStyle/>
                    <a:p>
                      <a:pPr algn="ctr"/>
                      <a:r>
                        <a:rPr lang="en-US" sz="1900">
                          <a:solidFill>
                            <a:schemeClr val="accent1"/>
                          </a:solidFill>
                        </a:rPr>
                        <a:t>Classification Report</a:t>
                      </a:r>
                    </a:p>
                  </a:txBody>
                  <a:tcPr marL="72699" marR="72699" marT="36350" marB="3635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9080471"/>
                  </a:ext>
                </a:extLst>
              </a:tr>
              <a:tr h="225529">
                <a:tc>
                  <a:txBody>
                    <a:bodyPr/>
                    <a:lstStyle/>
                    <a:p>
                      <a:pPr algn="ctr"/>
                      <a:endParaRPr lang="en-US" sz="1400"/>
                    </a:p>
                  </a:txBody>
                  <a:tcPr marL="72699" marR="72699" marT="36350" marB="36350" anchor="ctr"/>
                </a:tc>
                <a:tc>
                  <a:txBody>
                    <a:bodyPr/>
                    <a:lstStyle/>
                    <a:p>
                      <a:pPr algn="ctr"/>
                      <a:r>
                        <a:rPr lang="en-US" altLang="zh-CN" sz="1400"/>
                        <a:t>Precision</a:t>
                      </a:r>
                      <a:endParaRPr lang="en-US" sz="1400"/>
                    </a:p>
                  </a:txBody>
                  <a:tcPr marL="72699" marR="72699" marT="36350" marB="36350" anchor="ctr"/>
                </a:tc>
                <a:tc>
                  <a:txBody>
                    <a:bodyPr/>
                    <a:lstStyle/>
                    <a:p>
                      <a:pPr algn="ctr"/>
                      <a:r>
                        <a:rPr lang="en-US" sz="1400"/>
                        <a:t>Recall</a:t>
                      </a:r>
                    </a:p>
                  </a:txBody>
                  <a:tcPr marL="72699" marR="72699" marT="36350" marB="36350" anchor="ctr"/>
                </a:tc>
                <a:tc>
                  <a:txBody>
                    <a:bodyPr/>
                    <a:lstStyle/>
                    <a:p>
                      <a:pPr algn="ctr"/>
                      <a:r>
                        <a:rPr lang="en-US" sz="1400"/>
                        <a:t>F1 Score</a:t>
                      </a:r>
                    </a:p>
                  </a:txBody>
                  <a:tcPr marL="72699" marR="72699" marT="36350" marB="36350" anchor="ctr"/>
                </a:tc>
                <a:tc>
                  <a:txBody>
                    <a:bodyPr/>
                    <a:lstStyle/>
                    <a:p>
                      <a:pPr lvl="0" algn="ctr">
                        <a:buNone/>
                      </a:pPr>
                      <a:r>
                        <a:rPr lang="en-US" sz="1400" b="0" u="none" strike="noStrike" noProof="0"/>
                        <a:t>Accuracy</a:t>
                      </a:r>
                    </a:p>
                  </a:txBody>
                  <a:tcPr marL="72699" marR="72699" marT="36350" marB="36350" anchor="ctr"/>
                </a:tc>
                <a:extLst>
                  <a:ext uri="{0D108BD9-81ED-4DB2-BD59-A6C34878D82A}">
                    <a16:rowId xmlns:a16="http://schemas.microsoft.com/office/drawing/2014/main" val="1329569990"/>
                  </a:ext>
                </a:extLst>
              </a:tr>
              <a:tr h="225529">
                <a:tc>
                  <a:txBody>
                    <a:bodyPr/>
                    <a:lstStyle/>
                    <a:p>
                      <a:pPr lvl="0" algn="ctr">
                        <a:lnSpc>
                          <a:spcPct val="100000"/>
                        </a:lnSpc>
                        <a:spcBef>
                          <a:spcPts val="0"/>
                        </a:spcBef>
                        <a:spcAft>
                          <a:spcPts val="0"/>
                        </a:spcAft>
                        <a:buNone/>
                      </a:pPr>
                      <a:r>
                        <a:rPr lang="en-US" sz="1400" b="0" u="none" strike="noStrike" noProof="0">
                          <a:solidFill>
                            <a:schemeClr val="accent1"/>
                          </a:solidFill>
                        </a:rPr>
                        <a:t>0</a:t>
                      </a:r>
                    </a:p>
                  </a:txBody>
                  <a:tcPr marL="72699" marR="72699" marT="36350" marB="36350" anchor="ctr"/>
                </a:tc>
                <a:tc>
                  <a:txBody>
                    <a:bodyPr/>
                    <a:lstStyle/>
                    <a:p>
                      <a:pPr algn="ctr"/>
                      <a:r>
                        <a:rPr lang="en-US" sz="1400">
                          <a:solidFill>
                            <a:schemeClr val="accent3"/>
                          </a:solidFill>
                        </a:rPr>
                        <a:t>0.95</a:t>
                      </a:r>
                    </a:p>
                  </a:txBody>
                  <a:tcPr marL="72699" marR="72699" marT="36350" marB="36350" anchor="ctr"/>
                </a:tc>
                <a:tc>
                  <a:txBody>
                    <a:bodyPr/>
                    <a:lstStyle/>
                    <a:p>
                      <a:pPr algn="ctr"/>
                      <a:r>
                        <a:rPr lang="en-US" sz="1400">
                          <a:solidFill>
                            <a:schemeClr val="accent3"/>
                          </a:solidFill>
                        </a:rPr>
                        <a:t>0.98</a:t>
                      </a:r>
                    </a:p>
                  </a:txBody>
                  <a:tcPr marL="72699" marR="72699" marT="36350" marB="36350" anchor="ctr"/>
                </a:tc>
                <a:tc>
                  <a:txBody>
                    <a:bodyPr/>
                    <a:lstStyle/>
                    <a:p>
                      <a:pPr algn="ctr"/>
                      <a:r>
                        <a:rPr lang="en-US" sz="1400">
                          <a:solidFill>
                            <a:schemeClr val="accent3"/>
                          </a:solidFill>
                        </a:rPr>
                        <a:t>0.97</a:t>
                      </a:r>
                    </a:p>
                  </a:txBody>
                  <a:tcPr marL="72699" marR="72699" marT="36350" marB="36350" anchor="ctr"/>
                </a:tc>
                <a:tc>
                  <a:txBody>
                    <a:bodyPr/>
                    <a:lstStyle/>
                    <a:p>
                      <a:pPr algn="ctr"/>
                      <a:endParaRPr lang="en-US" sz="1400">
                        <a:solidFill>
                          <a:schemeClr val="accent3"/>
                        </a:solidFill>
                      </a:endParaRPr>
                    </a:p>
                  </a:txBody>
                  <a:tcPr marL="72699" marR="72699" marT="36350" marB="36350" anchor="ctr"/>
                </a:tc>
                <a:extLst>
                  <a:ext uri="{0D108BD9-81ED-4DB2-BD59-A6C34878D82A}">
                    <a16:rowId xmlns:a16="http://schemas.microsoft.com/office/drawing/2014/main" val="920871626"/>
                  </a:ext>
                </a:extLst>
              </a:tr>
              <a:tr h="290014">
                <a:tc>
                  <a:txBody>
                    <a:bodyPr/>
                    <a:lstStyle/>
                    <a:p>
                      <a:pPr lvl="0" algn="ctr">
                        <a:lnSpc>
                          <a:spcPct val="100000"/>
                        </a:lnSpc>
                        <a:spcBef>
                          <a:spcPts val="0"/>
                        </a:spcBef>
                        <a:spcAft>
                          <a:spcPts val="0"/>
                        </a:spcAft>
                        <a:buNone/>
                      </a:pPr>
                      <a:r>
                        <a:rPr lang="en-US" sz="1400" b="0" u="none" strike="noStrike" noProof="0">
                          <a:solidFill>
                            <a:schemeClr val="accent1"/>
                          </a:solidFill>
                        </a:rPr>
                        <a:t>1</a:t>
                      </a:r>
                    </a:p>
                  </a:txBody>
                  <a:tcPr marL="72699" marR="72699" marT="36350" marB="36350" anchor="ctr"/>
                </a:tc>
                <a:tc>
                  <a:txBody>
                    <a:bodyPr/>
                    <a:lstStyle/>
                    <a:p>
                      <a:pPr algn="ctr"/>
                      <a:r>
                        <a:rPr lang="en-US" sz="1400" b="0">
                          <a:solidFill>
                            <a:schemeClr val="accent3"/>
                          </a:solidFill>
                        </a:rPr>
                        <a:t>0.97</a:t>
                      </a:r>
                    </a:p>
                  </a:txBody>
                  <a:tcPr marL="72699" marR="72699" marT="36350" marB="36350" anchor="ctr"/>
                </a:tc>
                <a:tc>
                  <a:txBody>
                    <a:bodyPr/>
                    <a:lstStyle/>
                    <a:p>
                      <a:pPr algn="ctr"/>
                      <a:r>
                        <a:rPr lang="en-US" sz="1400" b="0">
                          <a:solidFill>
                            <a:schemeClr val="accent3"/>
                          </a:solidFill>
                        </a:rPr>
                        <a:t>0.94</a:t>
                      </a:r>
                    </a:p>
                  </a:txBody>
                  <a:tcPr marL="72699" marR="72699" marT="36350" marB="36350" anchor="ctr"/>
                </a:tc>
                <a:tc>
                  <a:txBody>
                    <a:bodyPr/>
                    <a:lstStyle/>
                    <a:p>
                      <a:pPr algn="ctr"/>
                      <a:r>
                        <a:rPr lang="en-US" sz="1400" b="0">
                          <a:solidFill>
                            <a:schemeClr val="accent3"/>
                          </a:solidFill>
                        </a:rPr>
                        <a:t>0.96</a:t>
                      </a:r>
                    </a:p>
                  </a:txBody>
                  <a:tcPr marL="72699" marR="72699" marT="36350" marB="36350" anchor="ctr"/>
                </a:tc>
                <a:tc>
                  <a:txBody>
                    <a:bodyPr/>
                    <a:lstStyle/>
                    <a:p>
                      <a:pPr algn="ctr"/>
                      <a:endParaRPr lang="en-US" sz="1400">
                        <a:solidFill>
                          <a:schemeClr val="accent3"/>
                        </a:solidFill>
                      </a:endParaRPr>
                    </a:p>
                  </a:txBody>
                  <a:tcPr marL="72699" marR="72699" marT="36350" marB="36350" anchor="ctr"/>
                </a:tc>
                <a:extLst>
                  <a:ext uri="{0D108BD9-81ED-4DB2-BD59-A6C34878D82A}">
                    <a16:rowId xmlns:a16="http://schemas.microsoft.com/office/drawing/2014/main" val="3877790584"/>
                  </a:ext>
                </a:extLst>
              </a:tr>
              <a:tr h="290014">
                <a:tc>
                  <a:txBody>
                    <a:bodyPr/>
                    <a:lstStyle/>
                    <a:p>
                      <a:pPr lvl="0" algn="ctr">
                        <a:lnSpc>
                          <a:spcPct val="100000"/>
                        </a:lnSpc>
                        <a:spcBef>
                          <a:spcPts val="0"/>
                        </a:spcBef>
                        <a:spcAft>
                          <a:spcPts val="0"/>
                        </a:spcAft>
                        <a:buNone/>
                      </a:pPr>
                      <a:r>
                        <a:rPr lang="en-US" sz="1400" b="0" u="none" strike="noStrike" noProof="0">
                          <a:solidFill>
                            <a:schemeClr val="accent1"/>
                          </a:solidFill>
                        </a:rPr>
                        <a:t>overall</a:t>
                      </a:r>
                    </a:p>
                  </a:txBody>
                  <a:tcPr marL="72698" marR="72698" marT="36349" marB="36349"/>
                </a:tc>
                <a:tc>
                  <a:txBody>
                    <a:bodyPr/>
                    <a:lstStyle/>
                    <a:p>
                      <a:pPr lvl="0" algn="ctr">
                        <a:buNone/>
                      </a:pPr>
                      <a:endParaRPr lang="en-US" sz="1400" b="0">
                        <a:solidFill>
                          <a:schemeClr val="accent3"/>
                        </a:solidFill>
                      </a:endParaRPr>
                    </a:p>
                  </a:txBody>
                  <a:tcPr marL="72698" marR="72698" marT="36349" marB="36349"/>
                </a:tc>
                <a:tc>
                  <a:txBody>
                    <a:bodyPr/>
                    <a:lstStyle/>
                    <a:p>
                      <a:pPr lvl="0" algn="ctr">
                        <a:buNone/>
                      </a:pPr>
                      <a:endParaRPr lang="en-US" sz="1400" b="0">
                        <a:solidFill>
                          <a:schemeClr val="accent3"/>
                        </a:solidFill>
                      </a:endParaRPr>
                    </a:p>
                  </a:txBody>
                  <a:tcPr marL="72698" marR="72698" marT="36349" marB="36349"/>
                </a:tc>
                <a:tc>
                  <a:txBody>
                    <a:bodyPr/>
                    <a:lstStyle/>
                    <a:p>
                      <a:pPr lvl="0" algn="ctr">
                        <a:buNone/>
                      </a:pPr>
                      <a:endParaRPr lang="en-US" sz="1400" b="0">
                        <a:solidFill>
                          <a:schemeClr val="accent3"/>
                        </a:solidFill>
                      </a:endParaRPr>
                    </a:p>
                  </a:txBody>
                  <a:tcPr marL="72698" marR="72698" marT="36349" marB="36349"/>
                </a:tc>
                <a:tc>
                  <a:txBody>
                    <a:bodyPr/>
                    <a:lstStyle/>
                    <a:p>
                      <a:pPr lvl="0" algn="ctr">
                        <a:buNone/>
                      </a:pPr>
                      <a:r>
                        <a:rPr lang="en-US" sz="1400">
                          <a:solidFill>
                            <a:schemeClr val="accent3"/>
                          </a:solidFill>
                        </a:rPr>
                        <a:t>0.96</a:t>
                      </a:r>
                    </a:p>
                  </a:txBody>
                  <a:tcPr marL="72698" marR="72698" marT="36349" marB="36349"/>
                </a:tc>
                <a:extLst>
                  <a:ext uri="{0D108BD9-81ED-4DB2-BD59-A6C34878D82A}">
                    <a16:rowId xmlns:a16="http://schemas.microsoft.com/office/drawing/2014/main" val="1042180367"/>
                  </a:ext>
                </a:extLst>
              </a:tr>
            </a:tbl>
          </a:graphicData>
        </a:graphic>
      </p:graphicFrame>
      <p:pic>
        <p:nvPicPr>
          <p:cNvPr id="4100" name="Picture 4">
            <a:extLst>
              <a:ext uri="{FF2B5EF4-FFF2-40B4-BE49-F238E27FC236}">
                <a16:creationId xmlns:a16="http://schemas.microsoft.com/office/drawing/2014/main" id="{9AEB7D17-E154-4B4A-BD3F-A8A94F476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052" y="1523572"/>
            <a:ext cx="4387207" cy="315969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DCF61FF-A0AE-F441-B556-54734CC70018}"/>
              </a:ext>
            </a:extLst>
          </p:cNvPr>
          <p:cNvSpPr>
            <a:spLocks noGrp="1"/>
          </p:cNvSpPr>
          <p:nvPr>
            <p:ph sz="quarter" idx="13"/>
          </p:nvPr>
        </p:nvSpPr>
        <p:spPr/>
        <p:txBody>
          <a:bodyPr/>
          <a:lstStyle/>
          <a:p>
            <a:r>
              <a:rPr lang="en-US"/>
              <a:t>Success metrics w/ our final model: Light GBM</a:t>
            </a:r>
          </a:p>
        </p:txBody>
      </p:sp>
      <p:sp>
        <p:nvSpPr>
          <p:cNvPr id="5" name="Content Placeholder 4">
            <a:extLst>
              <a:ext uri="{FF2B5EF4-FFF2-40B4-BE49-F238E27FC236}">
                <a16:creationId xmlns:a16="http://schemas.microsoft.com/office/drawing/2014/main" id="{53D97C29-13D2-884E-A78A-8B271A19E47D}"/>
              </a:ext>
            </a:extLst>
          </p:cNvPr>
          <p:cNvSpPr>
            <a:spLocks noGrp="1"/>
          </p:cNvSpPr>
          <p:nvPr>
            <p:ph sz="quarter" idx="14"/>
          </p:nvPr>
        </p:nvSpPr>
        <p:spPr/>
        <p:txBody>
          <a:bodyPr/>
          <a:lstStyle/>
          <a:p>
            <a:r>
              <a:rPr lang="en-US"/>
              <a:t>Model performance</a:t>
            </a:r>
          </a:p>
        </p:txBody>
      </p:sp>
      <p:pic>
        <p:nvPicPr>
          <p:cNvPr id="8194" name="Picture 2">
            <a:extLst>
              <a:ext uri="{FF2B5EF4-FFF2-40B4-BE49-F238E27FC236}">
                <a16:creationId xmlns:a16="http://schemas.microsoft.com/office/drawing/2014/main" id="{DC2550EE-3B26-A04C-9319-30A3FAEE2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04" y="3553959"/>
            <a:ext cx="3893678" cy="28355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2186F9-F1E7-BE4A-87C3-8857B764D897}"/>
              </a:ext>
            </a:extLst>
          </p:cNvPr>
          <p:cNvSpPr txBox="1"/>
          <p:nvPr/>
        </p:nvSpPr>
        <p:spPr>
          <a:xfrm>
            <a:off x="1763486" y="5508415"/>
            <a:ext cx="587828" cy="261610"/>
          </a:xfrm>
          <a:prstGeom prst="rect">
            <a:avLst/>
          </a:prstGeom>
          <a:noFill/>
        </p:spPr>
        <p:txBody>
          <a:bodyPr wrap="square" rtlCol="0">
            <a:spAutoFit/>
          </a:bodyPr>
          <a:lstStyle/>
          <a:p>
            <a:r>
              <a:rPr lang="en-US" sz="1100">
                <a:solidFill>
                  <a:srgbClr val="393737"/>
                </a:solidFill>
              </a:rPr>
              <a:t>551</a:t>
            </a:r>
          </a:p>
        </p:txBody>
      </p:sp>
      <p:sp>
        <p:nvSpPr>
          <p:cNvPr id="18" name="TextBox 17">
            <a:extLst>
              <a:ext uri="{FF2B5EF4-FFF2-40B4-BE49-F238E27FC236}">
                <a16:creationId xmlns:a16="http://schemas.microsoft.com/office/drawing/2014/main" id="{2C4963E0-2489-2A42-8798-DD4070F0D2E3}"/>
              </a:ext>
            </a:extLst>
          </p:cNvPr>
          <p:cNvSpPr txBox="1"/>
          <p:nvPr/>
        </p:nvSpPr>
        <p:spPr>
          <a:xfrm>
            <a:off x="3086403" y="5508415"/>
            <a:ext cx="587828" cy="261610"/>
          </a:xfrm>
          <a:prstGeom prst="rect">
            <a:avLst/>
          </a:prstGeom>
          <a:noFill/>
        </p:spPr>
        <p:txBody>
          <a:bodyPr wrap="square" rtlCol="0">
            <a:spAutoFit/>
          </a:bodyPr>
          <a:lstStyle/>
          <a:p>
            <a:r>
              <a:rPr lang="en-US" sz="1100">
                <a:solidFill>
                  <a:srgbClr val="393737"/>
                </a:solidFill>
              </a:rPr>
              <a:t>8460</a:t>
            </a:r>
          </a:p>
        </p:txBody>
      </p:sp>
      <p:sp>
        <p:nvSpPr>
          <p:cNvPr id="19" name="TextBox 18">
            <a:extLst>
              <a:ext uri="{FF2B5EF4-FFF2-40B4-BE49-F238E27FC236}">
                <a16:creationId xmlns:a16="http://schemas.microsoft.com/office/drawing/2014/main" id="{21BF36E3-B99E-8F46-8F87-34711A399420}"/>
              </a:ext>
            </a:extLst>
          </p:cNvPr>
          <p:cNvSpPr txBox="1"/>
          <p:nvPr/>
        </p:nvSpPr>
        <p:spPr>
          <a:xfrm>
            <a:off x="1665514" y="4231612"/>
            <a:ext cx="587828" cy="261610"/>
          </a:xfrm>
          <a:prstGeom prst="rect">
            <a:avLst/>
          </a:prstGeom>
          <a:noFill/>
        </p:spPr>
        <p:txBody>
          <a:bodyPr wrap="square" rtlCol="0">
            <a:spAutoFit/>
          </a:bodyPr>
          <a:lstStyle/>
          <a:p>
            <a:r>
              <a:rPr lang="en-US" sz="1100">
                <a:solidFill>
                  <a:srgbClr val="393737"/>
                </a:solidFill>
              </a:rPr>
              <a:t>11</a:t>
            </a:r>
            <a:r>
              <a:rPr lang="en-US" altLang="zh-CN" sz="1100">
                <a:solidFill>
                  <a:srgbClr val="393737"/>
                </a:solidFill>
              </a:rPr>
              <a:t>541</a:t>
            </a:r>
            <a:endParaRPr lang="en-US" sz="1100">
              <a:solidFill>
                <a:srgbClr val="393737"/>
              </a:solidFill>
            </a:endParaRPr>
          </a:p>
        </p:txBody>
      </p:sp>
      <p:sp>
        <p:nvSpPr>
          <p:cNvPr id="20" name="TextBox 19">
            <a:extLst>
              <a:ext uri="{FF2B5EF4-FFF2-40B4-BE49-F238E27FC236}">
                <a16:creationId xmlns:a16="http://schemas.microsoft.com/office/drawing/2014/main" id="{8F426B7B-4BB6-1243-ABF4-15832D79E9C4}"/>
              </a:ext>
            </a:extLst>
          </p:cNvPr>
          <p:cNvSpPr txBox="1"/>
          <p:nvPr/>
        </p:nvSpPr>
        <p:spPr>
          <a:xfrm>
            <a:off x="3052152" y="4231612"/>
            <a:ext cx="587828" cy="261610"/>
          </a:xfrm>
          <a:prstGeom prst="rect">
            <a:avLst/>
          </a:prstGeom>
          <a:noFill/>
        </p:spPr>
        <p:txBody>
          <a:bodyPr wrap="square" rtlCol="0">
            <a:spAutoFit/>
          </a:bodyPr>
          <a:lstStyle/>
          <a:p>
            <a:r>
              <a:rPr lang="en-US" sz="1100">
                <a:solidFill>
                  <a:srgbClr val="393737"/>
                </a:solidFill>
              </a:rPr>
              <a:t>229</a:t>
            </a:r>
          </a:p>
        </p:txBody>
      </p:sp>
    </p:spTree>
    <p:extLst>
      <p:ext uri="{BB962C8B-B14F-4D97-AF65-F5344CB8AC3E}">
        <p14:creationId xmlns:p14="http://schemas.microsoft.com/office/powerpoint/2010/main" val="6646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2">
            <a:extLst>
              <a:ext uri="{FF2B5EF4-FFF2-40B4-BE49-F238E27FC236}">
                <a16:creationId xmlns:a16="http://schemas.microsoft.com/office/drawing/2014/main" id="{4FDD9B5D-50C2-3F4B-925D-0EC873AC7393}"/>
              </a:ext>
            </a:extLst>
          </p:cNvPr>
          <p:cNvGraphicFramePr>
            <a:graphicFrameLocks noGrp="1"/>
          </p:cNvGraphicFramePr>
          <p:nvPr>
            <p:ph sz="quarter" idx="13"/>
            <p:extLst>
              <p:ext uri="{D42A27DB-BD31-4B8C-83A1-F6EECF244321}">
                <p14:modId xmlns:p14="http://schemas.microsoft.com/office/powerpoint/2010/main" val="366828214"/>
              </p:ext>
            </p:extLst>
          </p:nvPr>
        </p:nvGraphicFramePr>
        <p:xfrm>
          <a:off x="9512119" y="1679726"/>
          <a:ext cx="2277713" cy="1859280"/>
        </p:xfrm>
        <a:graphic>
          <a:graphicData uri="http://schemas.openxmlformats.org/drawingml/2006/table">
            <a:tbl>
              <a:tblPr firstRow="1" bandRow="1">
                <a:tableStyleId>{10A1B5D5-9B99-4C35-A422-299274C87663}</a:tableStyleId>
              </a:tblPr>
              <a:tblGrid>
                <a:gridCol w="530879">
                  <a:extLst>
                    <a:ext uri="{9D8B030D-6E8A-4147-A177-3AD203B41FA5}">
                      <a16:colId xmlns:a16="http://schemas.microsoft.com/office/drawing/2014/main" val="1740539891"/>
                    </a:ext>
                  </a:extLst>
                </a:gridCol>
                <a:gridCol w="1746834">
                  <a:extLst>
                    <a:ext uri="{9D8B030D-6E8A-4147-A177-3AD203B41FA5}">
                      <a16:colId xmlns:a16="http://schemas.microsoft.com/office/drawing/2014/main" val="2453339226"/>
                    </a:ext>
                  </a:extLst>
                </a:gridCol>
              </a:tblGrid>
              <a:tr h="310795">
                <a:tc gridSpan="2">
                  <a:txBody>
                    <a:bodyPr/>
                    <a:lstStyle/>
                    <a:p>
                      <a:pPr algn="ctr"/>
                      <a:r>
                        <a:rPr lang="en-US" sz="1600"/>
                        <a:t>Top 5 Features</a:t>
                      </a:r>
                    </a:p>
                  </a:txBody>
                  <a:tcPr>
                    <a:solidFill>
                      <a:schemeClr val="accent6">
                        <a:lumMod val="60000"/>
                        <a:lumOff val="40000"/>
                      </a:schemeClr>
                    </a:solidFill>
                  </a:tcPr>
                </a:tc>
                <a:tc hMerge="1">
                  <a:txBody>
                    <a:bodyPr/>
                    <a:lstStyle/>
                    <a:p>
                      <a:r>
                        <a:rPr lang="en-US"/>
                        <a:t>Top 5 Features</a:t>
                      </a:r>
                    </a:p>
                  </a:txBody>
                  <a:tcPr/>
                </a:tc>
                <a:extLst>
                  <a:ext uri="{0D108BD9-81ED-4DB2-BD59-A6C34878D82A}">
                    <a16:rowId xmlns:a16="http://schemas.microsoft.com/office/drawing/2014/main" val="801751592"/>
                  </a:ext>
                </a:extLst>
              </a:tr>
              <a:tr h="304800">
                <a:tc>
                  <a:txBody>
                    <a:bodyPr/>
                    <a:lstStyle/>
                    <a:p>
                      <a:pPr algn="ctr"/>
                      <a:r>
                        <a:rPr lang="en-US" sz="1400">
                          <a:solidFill>
                            <a:schemeClr val="accent3"/>
                          </a:solidFill>
                        </a:rPr>
                        <a:t>1</a:t>
                      </a:r>
                    </a:p>
                  </a:txBody>
                  <a:tcPr/>
                </a:tc>
                <a:tc>
                  <a:txBody>
                    <a:bodyPr/>
                    <a:lstStyle/>
                    <a:p>
                      <a:pPr algn="l"/>
                      <a:r>
                        <a:rPr lang="en-US" sz="1400">
                          <a:solidFill>
                            <a:schemeClr val="accent3"/>
                          </a:solidFill>
                        </a:rPr>
                        <a:t>Inflight </a:t>
                      </a:r>
                      <a:r>
                        <a:rPr lang="en-US" sz="1400" err="1">
                          <a:solidFill>
                            <a:schemeClr val="accent3"/>
                          </a:solidFill>
                        </a:rPr>
                        <a:t>wifi</a:t>
                      </a:r>
                      <a:r>
                        <a:rPr lang="en-US" sz="1400">
                          <a:solidFill>
                            <a:schemeClr val="accent3"/>
                          </a:solidFill>
                        </a:rPr>
                        <a:t> service</a:t>
                      </a:r>
                    </a:p>
                  </a:txBody>
                  <a:tcPr/>
                </a:tc>
                <a:extLst>
                  <a:ext uri="{0D108BD9-81ED-4DB2-BD59-A6C34878D82A}">
                    <a16:rowId xmlns:a16="http://schemas.microsoft.com/office/drawing/2014/main" val="1335137198"/>
                  </a:ext>
                </a:extLst>
              </a:tr>
              <a:tr h="304800">
                <a:tc>
                  <a:txBody>
                    <a:bodyPr/>
                    <a:lstStyle/>
                    <a:p>
                      <a:pPr algn="ctr"/>
                      <a:r>
                        <a:rPr lang="en-US" sz="1400">
                          <a:solidFill>
                            <a:schemeClr val="accent3"/>
                          </a:solidFill>
                        </a:rPr>
                        <a:t>2</a:t>
                      </a:r>
                    </a:p>
                  </a:txBody>
                  <a:tcPr/>
                </a:tc>
                <a:tc>
                  <a:txBody>
                    <a:bodyPr/>
                    <a:lstStyle/>
                    <a:p>
                      <a:pPr algn="l"/>
                      <a:r>
                        <a:rPr lang="en-US" sz="1400">
                          <a:solidFill>
                            <a:schemeClr val="accent3"/>
                          </a:solidFill>
                        </a:rPr>
                        <a:t>Age</a:t>
                      </a:r>
                    </a:p>
                  </a:txBody>
                  <a:tcPr/>
                </a:tc>
                <a:extLst>
                  <a:ext uri="{0D108BD9-81ED-4DB2-BD59-A6C34878D82A}">
                    <a16:rowId xmlns:a16="http://schemas.microsoft.com/office/drawing/2014/main" val="940357758"/>
                  </a:ext>
                </a:extLst>
              </a:tr>
              <a:tr h="304800">
                <a:tc>
                  <a:txBody>
                    <a:bodyPr/>
                    <a:lstStyle/>
                    <a:p>
                      <a:pPr algn="ctr"/>
                      <a:r>
                        <a:rPr lang="en-US" sz="1400">
                          <a:solidFill>
                            <a:schemeClr val="accent3"/>
                          </a:solidFill>
                        </a:rPr>
                        <a:t>3</a:t>
                      </a:r>
                    </a:p>
                  </a:txBody>
                  <a:tcPr/>
                </a:tc>
                <a:tc>
                  <a:txBody>
                    <a:bodyPr/>
                    <a:lstStyle/>
                    <a:p>
                      <a:pPr algn="l"/>
                      <a:r>
                        <a:rPr lang="en-US" sz="1400">
                          <a:solidFill>
                            <a:schemeClr val="accent3"/>
                          </a:solidFill>
                        </a:rPr>
                        <a:t>Flight Distance</a:t>
                      </a:r>
                    </a:p>
                  </a:txBody>
                  <a:tcPr/>
                </a:tc>
                <a:extLst>
                  <a:ext uri="{0D108BD9-81ED-4DB2-BD59-A6C34878D82A}">
                    <a16:rowId xmlns:a16="http://schemas.microsoft.com/office/drawing/2014/main" val="1059279295"/>
                  </a:ext>
                </a:extLst>
              </a:tr>
              <a:tr h="304800">
                <a:tc>
                  <a:txBody>
                    <a:bodyPr/>
                    <a:lstStyle/>
                    <a:p>
                      <a:pPr algn="ctr"/>
                      <a:r>
                        <a:rPr lang="en-US" sz="1400">
                          <a:solidFill>
                            <a:schemeClr val="accent3"/>
                          </a:solidFill>
                        </a:rPr>
                        <a:t>4</a:t>
                      </a:r>
                    </a:p>
                  </a:txBody>
                  <a:tcPr/>
                </a:tc>
                <a:tc>
                  <a:txBody>
                    <a:bodyPr/>
                    <a:lstStyle/>
                    <a:p>
                      <a:pPr algn="l"/>
                      <a:r>
                        <a:rPr lang="en-US" sz="1400">
                          <a:solidFill>
                            <a:schemeClr val="accent3"/>
                          </a:solidFill>
                        </a:rPr>
                        <a:t>Customer Type</a:t>
                      </a:r>
                    </a:p>
                  </a:txBody>
                  <a:tcPr/>
                </a:tc>
                <a:extLst>
                  <a:ext uri="{0D108BD9-81ED-4DB2-BD59-A6C34878D82A}">
                    <a16:rowId xmlns:a16="http://schemas.microsoft.com/office/drawing/2014/main" val="3205622997"/>
                  </a:ext>
                </a:extLst>
              </a:tr>
              <a:tr h="304800">
                <a:tc>
                  <a:txBody>
                    <a:bodyPr/>
                    <a:lstStyle/>
                    <a:p>
                      <a:pPr algn="ctr"/>
                      <a:r>
                        <a:rPr lang="en-US" sz="1400">
                          <a:solidFill>
                            <a:schemeClr val="accent3"/>
                          </a:solidFill>
                        </a:rPr>
                        <a:t>5</a:t>
                      </a:r>
                    </a:p>
                  </a:txBody>
                  <a:tcPr/>
                </a:tc>
                <a:tc>
                  <a:txBody>
                    <a:bodyPr/>
                    <a:lstStyle/>
                    <a:p>
                      <a:pPr algn="l"/>
                      <a:r>
                        <a:rPr lang="en-US" sz="1400">
                          <a:solidFill>
                            <a:schemeClr val="accent3"/>
                          </a:solidFill>
                        </a:rPr>
                        <a:t>Type of Travel</a:t>
                      </a:r>
                    </a:p>
                  </a:txBody>
                  <a:tcPr/>
                </a:tc>
                <a:extLst>
                  <a:ext uri="{0D108BD9-81ED-4DB2-BD59-A6C34878D82A}">
                    <a16:rowId xmlns:a16="http://schemas.microsoft.com/office/drawing/2014/main" val="4115938787"/>
                  </a:ext>
                </a:extLst>
              </a:tr>
            </a:tbl>
          </a:graphicData>
        </a:graphic>
      </p:graphicFrame>
      <p:sp>
        <p:nvSpPr>
          <p:cNvPr id="3" name="Content Placeholder 2">
            <a:extLst>
              <a:ext uri="{FF2B5EF4-FFF2-40B4-BE49-F238E27FC236}">
                <a16:creationId xmlns:a16="http://schemas.microsoft.com/office/drawing/2014/main" id="{B71345C8-0785-49A6-BDBA-08BCA2D45BEE}"/>
              </a:ext>
            </a:extLst>
          </p:cNvPr>
          <p:cNvSpPr>
            <a:spLocks noGrp="1"/>
          </p:cNvSpPr>
          <p:nvPr>
            <p:ph sz="quarter" idx="14"/>
          </p:nvPr>
        </p:nvSpPr>
        <p:spPr/>
        <p:txBody>
          <a:bodyPr vert="horz" lIns="91440" tIns="45720" rIns="91440" bIns="45720" rtlCol="0" anchor="t">
            <a:normAutofit/>
          </a:bodyPr>
          <a:lstStyle/>
          <a:p>
            <a:r>
              <a:rPr lang="en-US" altLang="zh-CN">
                <a:latin typeface="微软雅黑"/>
                <a:ea typeface="微软雅黑"/>
              </a:rPr>
              <a:t>Model performance</a:t>
            </a:r>
            <a:endParaRPr lang="en-US"/>
          </a:p>
        </p:txBody>
      </p:sp>
      <p:sp>
        <p:nvSpPr>
          <p:cNvPr id="14" name="Content Placeholder 1">
            <a:extLst>
              <a:ext uri="{FF2B5EF4-FFF2-40B4-BE49-F238E27FC236}">
                <a16:creationId xmlns:a16="http://schemas.microsoft.com/office/drawing/2014/main" id="{44FBD813-82FC-4CAC-A17C-32502F4A378D}"/>
              </a:ext>
            </a:extLst>
          </p:cNvPr>
          <p:cNvSpPr txBox="1">
            <a:spLocks/>
          </p:cNvSpPr>
          <p:nvPr/>
        </p:nvSpPr>
        <p:spPr>
          <a:xfrm>
            <a:off x="402167" y="743741"/>
            <a:ext cx="8716433"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微软雅黑"/>
                <a:ea typeface="微软雅黑"/>
              </a:rPr>
              <a:t>Feature importance w/ Light GBM</a:t>
            </a:r>
            <a:endParaRPr lang="en-US" sz="1400"/>
          </a:p>
        </p:txBody>
      </p:sp>
      <p:graphicFrame>
        <p:nvGraphicFramePr>
          <p:cNvPr id="22" name="Table 12">
            <a:extLst>
              <a:ext uri="{FF2B5EF4-FFF2-40B4-BE49-F238E27FC236}">
                <a16:creationId xmlns:a16="http://schemas.microsoft.com/office/drawing/2014/main" id="{6B92B53F-0DE4-8F43-8CB8-041EA06D6B3E}"/>
              </a:ext>
            </a:extLst>
          </p:cNvPr>
          <p:cNvGraphicFramePr>
            <a:graphicFrameLocks/>
          </p:cNvGraphicFramePr>
          <p:nvPr>
            <p:extLst>
              <p:ext uri="{D42A27DB-BD31-4B8C-83A1-F6EECF244321}">
                <p14:modId xmlns:p14="http://schemas.microsoft.com/office/powerpoint/2010/main" val="3267457853"/>
              </p:ext>
            </p:extLst>
          </p:nvPr>
        </p:nvGraphicFramePr>
        <p:xfrm>
          <a:off x="9512120" y="3781997"/>
          <a:ext cx="2242087" cy="2103120"/>
        </p:xfrm>
        <a:graphic>
          <a:graphicData uri="http://schemas.openxmlformats.org/drawingml/2006/table">
            <a:tbl>
              <a:tblPr firstRow="1" bandRow="1">
                <a:tableStyleId>{10A1B5D5-9B99-4C35-A422-299274C87663}</a:tableStyleId>
              </a:tblPr>
              <a:tblGrid>
                <a:gridCol w="522576">
                  <a:extLst>
                    <a:ext uri="{9D8B030D-6E8A-4147-A177-3AD203B41FA5}">
                      <a16:colId xmlns:a16="http://schemas.microsoft.com/office/drawing/2014/main" val="1740539891"/>
                    </a:ext>
                  </a:extLst>
                </a:gridCol>
                <a:gridCol w="1719511">
                  <a:extLst>
                    <a:ext uri="{9D8B030D-6E8A-4147-A177-3AD203B41FA5}">
                      <a16:colId xmlns:a16="http://schemas.microsoft.com/office/drawing/2014/main" val="2453339226"/>
                    </a:ext>
                  </a:extLst>
                </a:gridCol>
              </a:tblGrid>
              <a:tr h="310795">
                <a:tc gridSpan="2">
                  <a:txBody>
                    <a:bodyPr/>
                    <a:lstStyle/>
                    <a:p>
                      <a:pPr algn="ctr"/>
                      <a:r>
                        <a:rPr lang="en-US" sz="1600"/>
                        <a:t>Top 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 upgradeable</a:t>
                      </a:r>
                      <a:r>
                        <a:rPr lang="zh-CN" altLang="en-US" sz="1600"/>
                        <a:t> </a:t>
                      </a:r>
                      <a:r>
                        <a:rPr lang="en-US" altLang="zh-CN" sz="1600"/>
                        <a:t>features</a:t>
                      </a:r>
                      <a:endParaRPr lang="en-US" sz="1600"/>
                    </a:p>
                  </a:txBody>
                  <a:tcPr>
                    <a:solidFill>
                      <a:schemeClr val="accent6">
                        <a:lumMod val="60000"/>
                        <a:lumOff val="40000"/>
                      </a:schemeClr>
                    </a:solidFill>
                  </a:tcPr>
                </a:tc>
                <a:tc hMerge="1">
                  <a:txBody>
                    <a:bodyPr/>
                    <a:lstStyle/>
                    <a:p>
                      <a:r>
                        <a:rPr lang="en-US"/>
                        <a:t>Top 5 Features</a:t>
                      </a:r>
                    </a:p>
                  </a:txBody>
                  <a:tcPr/>
                </a:tc>
                <a:extLst>
                  <a:ext uri="{0D108BD9-81ED-4DB2-BD59-A6C34878D82A}">
                    <a16:rowId xmlns:a16="http://schemas.microsoft.com/office/drawing/2014/main" val="801751592"/>
                  </a:ext>
                </a:extLst>
              </a:tr>
              <a:tr h="304800">
                <a:tc>
                  <a:txBody>
                    <a:bodyPr/>
                    <a:lstStyle/>
                    <a:p>
                      <a:pPr algn="ctr"/>
                      <a:r>
                        <a:rPr lang="en-US" sz="1400">
                          <a:solidFill>
                            <a:schemeClr val="accent3"/>
                          </a:solidFill>
                        </a:rPr>
                        <a:t>1</a:t>
                      </a:r>
                    </a:p>
                  </a:txBody>
                  <a:tcPr/>
                </a:tc>
                <a:tc>
                  <a:txBody>
                    <a:bodyPr/>
                    <a:lstStyle/>
                    <a:p>
                      <a:pPr algn="l"/>
                      <a:r>
                        <a:rPr lang="en-US" sz="1400">
                          <a:solidFill>
                            <a:schemeClr val="accent3"/>
                          </a:solidFill>
                        </a:rPr>
                        <a:t>Inflight wifi service</a:t>
                      </a:r>
                    </a:p>
                  </a:txBody>
                  <a:tcPr/>
                </a:tc>
                <a:extLst>
                  <a:ext uri="{0D108BD9-81ED-4DB2-BD59-A6C34878D82A}">
                    <a16:rowId xmlns:a16="http://schemas.microsoft.com/office/drawing/2014/main" val="1335137198"/>
                  </a:ext>
                </a:extLst>
              </a:tr>
              <a:tr h="304800">
                <a:tc>
                  <a:txBody>
                    <a:bodyPr/>
                    <a:lstStyle/>
                    <a:p>
                      <a:pPr algn="ctr"/>
                      <a:r>
                        <a:rPr lang="en-US" sz="1400">
                          <a:solidFill>
                            <a:schemeClr val="accent3"/>
                          </a:solidFill>
                        </a:rPr>
                        <a:t>2</a:t>
                      </a:r>
                    </a:p>
                  </a:txBody>
                  <a:tcPr/>
                </a:tc>
                <a:tc>
                  <a:txBody>
                    <a:bodyPr/>
                    <a:lstStyle/>
                    <a:p>
                      <a:pPr algn="l"/>
                      <a:r>
                        <a:rPr lang="en-US" sz="1400">
                          <a:solidFill>
                            <a:schemeClr val="accent3"/>
                          </a:solidFill>
                        </a:rPr>
                        <a:t>Baggage handling</a:t>
                      </a:r>
                    </a:p>
                  </a:txBody>
                  <a:tcPr/>
                </a:tc>
                <a:extLst>
                  <a:ext uri="{0D108BD9-81ED-4DB2-BD59-A6C34878D82A}">
                    <a16:rowId xmlns:a16="http://schemas.microsoft.com/office/drawing/2014/main" val="2119210364"/>
                  </a:ext>
                </a:extLst>
              </a:tr>
              <a:tr h="304800">
                <a:tc>
                  <a:txBody>
                    <a:bodyPr/>
                    <a:lstStyle/>
                    <a:p>
                      <a:pPr algn="ctr"/>
                      <a:r>
                        <a:rPr lang="en-US" sz="1400">
                          <a:solidFill>
                            <a:schemeClr val="accent3"/>
                          </a:solidFill>
                        </a:rPr>
                        <a:t>3</a:t>
                      </a:r>
                    </a:p>
                  </a:txBody>
                  <a:tcPr/>
                </a:tc>
                <a:tc>
                  <a:txBody>
                    <a:bodyPr/>
                    <a:lstStyle/>
                    <a:p>
                      <a:pPr algn="l"/>
                      <a:r>
                        <a:rPr lang="en-US" sz="1400">
                          <a:solidFill>
                            <a:schemeClr val="accent3"/>
                          </a:solidFill>
                        </a:rPr>
                        <a:t>Online boarding</a:t>
                      </a:r>
                    </a:p>
                  </a:txBody>
                  <a:tcPr/>
                </a:tc>
                <a:extLst>
                  <a:ext uri="{0D108BD9-81ED-4DB2-BD59-A6C34878D82A}">
                    <a16:rowId xmlns:a16="http://schemas.microsoft.com/office/drawing/2014/main" val="1059279295"/>
                  </a:ext>
                </a:extLst>
              </a:tr>
              <a:tr h="304800">
                <a:tc>
                  <a:txBody>
                    <a:bodyPr/>
                    <a:lstStyle/>
                    <a:p>
                      <a:pPr algn="ctr"/>
                      <a:r>
                        <a:rPr lang="en-US" sz="1400">
                          <a:solidFill>
                            <a:schemeClr val="accent3"/>
                          </a:solidFill>
                        </a:rPr>
                        <a:t>4</a:t>
                      </a:r>
                    </a:p>
                  </a:txBody>
                  <a:tcPr/>
                </a:tc>
                <a:tc>
                  <a:txBody>
                    <a:bodyPr/>
                    <a:lstStyle/>
                    <a:p>
                      <a:pPr algn="l"/>
                      <a:r>
                        <a:rPr lang="en-US" sz="1400">
                          <a:solidFill>
                            <a:schemeClr val="accent3"/>
                          </a:solidFill>
                        </a:rPr>
                        <a:t>Inflight service</a:t>
                      </a:r>
                    </a:p>
                  </a:txBody>
                  <a:tcPr/>
                </a:tc>
                <a:extLst>
                  <a:ext uri="{0D108BD9-81ED-4DB2-BD59-A6C34878D82A}">
                    <a16:rowId xmlns:a16="http://schemas.microsoft.com/office/drawing/2014/main" val="2920599471"/>
                  </a:ext>
                </a:extLst>
              </a:tr>
              <a:tr h="304800">
                <a:tc>
                  <a:txBody>
                    <a:bodyPr/>
                    <a:lstStyle/>
                    <a:p>
                      <a:pPr algn="ctr"/>
                      <a:r>
                        <a:rPr lang="en-US" sz="1400">
                          <a:solidFill>
                            <a:schemeClr val="accent3"/>
                          </a:solidFill>
                        </a:rPr>
                        <a:t>5</a:t>
                      </a:r>
                    </a:p>
                  </a:txBody>
                  <a:tcPr/>
                </a:tc>
                <a:tc>
                  <a:txBody>
                    <a:bodyPr/>
                    <a:lstStyle/>
                    <a:p>
                      <a:pPr algn="l"/>
                      <a:r>
                        <a:rPr lang="en-US" sz="1400">
                          <a:solidFill>
                            <a:schemeClr val="accent3"/>
                          </a:solidFill>
                        </a:rPr>
                        <a:t>Seat comfort</a:t>
                      </a:r>
                    </a:p>
                  </a:txBody>
                  <a:tcPr/>
                </a:tc>
                <a:extLst>
                  <a:ext uri="{0D108BD9-81ED-4DB2-BD59-A6C34878D82A}">
                    <a16:rowId xmlns:a16="http://schemas.microsoft.com/office/drawing/2014/main" val="4115938787"/>
                  </a:ext>
                </a:extLst>
              </a:tr>
            </a:tbl>
          </a:graphicData>
        </a:graphic>
      </p:graphicFrame>
      <p:pic>
        <p:nvPicPr>
          <p:cNvPr id="24" name="Graphic 23" descr="Take Off outline">
            <a:extLst>
              <a:ext uri="{FF2B5EF4-FFF2-40B4-BE49-F238E27FC236}">
                <a16:creationId xmlns:a16="http://schemas.microsoft.com/office/drawing/2014/main" id="{8662B685-C60A-F94B-B27B-031F7BA799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3957" y="1645003"/>
            <a:ext cx="457200" cy="457200"/>
          </a:xfrm>
          <a:prstGeom prst="rect">
            <a:avLst/>
          </a:prstGeom>
        </p:spPr>
      </p:pic>
      <p:pic>
        <p:nvPicPr>
          <p:cNvPr id="26" name="Graphic 25" descr="Business Growth outline">
            <a:extLst>
              <a:ext uri="{FF2B5EF4-FFF2-40B4-BE49-F238E27FC236}">
                <a16:creationId xmlns:a16="http://schemas.microsoft.com/office/drawing/2014/main" id="{3B04EDF2-224D-5B4C-9FFB-95BEE01926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3957" y="3909324"/>
            <a:ext cx="457200" cy="457200"/>
          </a:xfrm>
          <a:prstGeom prst="rect">
            <a:avLst/>
          </a:prstGeom>
        </p:spPr>
      </p:pic>
      <p:pic>
        <p:nvPicPr>
          <p:cNvPr id="7170" name="Picture 2">
            <a:extLst>
              <a:ext uri="{FF2B5EF4-FFF2-40B4-BE49-F238E27FC236}">
                <a16:creationId xmlns:a16="http://schemas.microsoft.com/office/drawing/2014/main" id="{F6B4F784-38AE-6546-B4C4-A0EBAD1428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635" y="1753041"/>
            <a:ext cx="8638018" cy="402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4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71D70-A5D5-4D8D-BFD8-329097C4927C}"/>
              </a:ext>
            </a:extLst>
          </p:cNvPr>
          <p:cNvSpPr>
            <a:spLocks noGrp="1"/>
          </p:cNvSpPr>
          <p:nvPr>
            <p:ph sz="quarter" idx="14"/>
          </p:nvPr>
        </p:nvSpPr>
        <p:spPr/>
        <p:txBody>
          <a:bodyPr vert="horz" lIns="91440" tIns="45720" rIns="91440" bIns="45720" rtlCol="0" anchor="t">
            <a:normAutofit/>
          </a:bodyPr>
          <a:lstStyle/>
          <a:p>
            <a:r>
              <a:rPr lang="en-US">
                <a:latin typeface="微软雅黑"/>
                <a:ea typeface="微软雅黑"/>
              </a:rPr>
              <a:t>Feature predictions (Partial Dependence Plot)</a:t>
            </a:r>
            <a:endParaRPr lang="en-US"/>
          </a:p>
        </p:txBody>
      </p:sp>
      <p:sp>
        <p:nvSpPr>
          <p:cNvPr id="14" name="TextBox 13">
            <a:extLst>
              <a:ext uri="{FF2B5EF4-FFF2-40B4-BE49-F238E27FC236}">
                <a16:creationId xmlns:a16="http://schemas.microsoft.com/office/drawing/2014/main" id="{234526BD-50F6-4B34-B839-D643FFDF8A21}"/>
              </a:ext>
            </a:extLst>
          </p:cNvPr>
          <p:cNvSpPr txBox="1"/>
          <p:nvPr/>
        </p:nvSpPr>
        <p:spPr>
          <a:xfrm>
            <a:off x="1330229" y="53221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Calibri"/>
              </a:rPr>
              <a:t>Improve by 0.6</a:t>
            </a:r>
          </a:p>
        </p:txBody>
      </p:sp>
      <p:sp>
        <p:nvSpPr>
          <p:cNvPr id="17" name="TextBox 16">
            <a:extLst>
              <a:ext uri="{FF2B5EF4-FFF2-40B4-BE49-F238E27FC236}">
                <a16:creationId xmlns:a16="http://schemas.microsoft.com/office/drawing/2014/main" id="{9F9527A9-9067-4F3E-8821-AC08A03EFFAA}"/>
              </a:ext>
            </a:extLst>
          </p:cNvPr>
          <p:cNvSpPr txBox="1"/>
          <p:nvPr/>
        </p:nvSpPr>
        <p:spPr>
          <a:xfrm>
            <a:off x="5356318" y="53221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Calibri"/>
              </a:rPr>
              <a:t>Improve by 0.14</a:t>
            </a:r>
          </a:p>
        </p:txBody>
      </p:sp>
      <p:sp>
        <p:nvSpPr>
          <p:cNvPr id="18" name="TextBox 17">
            <a:extLst>
              <a:ext uri="{FF2B5EF4-FFF2-40B4-BE49-F238E27FC236}">
                <a16:creationId xmlns:a16="http://schemas.microsoft.com/office/drawing/2014/main" id="{E00DF7B7-FD50-408D-8C1E-E8AA88433FF3}"/>
              </a:ext>
            </a:extLst>
          </p:cNvPr>
          <p:cNvSpPr txBox="1"/>
          <p:nvPr/>
        </p:nvSpPr>
        <p:spPr>
          <a:xfrm>
            <a:off x="9314168" y="53108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Calibri"/>
              </a:rPr>
              <a:t>Improve by 0.07</a:t>
            </a:r>
          </a:p>
        </p:txBody>
      </p:sp>
      <p:sp>
        <p:nvSpPr>
          <p:cNvPr id="20" name="Content Placeholder 1">
            <a:extLst>
              <a:ext uri="{FF2B5EF4-FFF2-40B4-BE49-F238E27FC236}">
                <a16:creationId xmlns:a16="http://schemas.microsoft.com/office/drawing/2014/main" id="{9467DB41-039B-41A3-8115-7931594B1B0C}"/>
              </a:ext>
            </a:extLst>
          </p:cNvPr>
          <p:cNvSpPr txBox="1">
            <a:spLocks/>
          </p:cNvSpPr>
          <p:nvPr/>
        </p:nvSpPr>
        <p:spPr>
          <a:xfrm>
            <a:off x="402167" y="743741"/>
            <a:ext cx="8716433" cy="365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CN" sz="1400" b="1" i="0" u="none" strike="noStrike" kern="1200" cap="none" spc="0" normalizeH="0" baseline="0" noProof="0">
                <a:ln>
                  <a:noFill/>
                </a:ln>
                <a:solidFill>
                  <a:srgbClr val="8A0021"/>
                </a:solidFill>
                <a:effectLst/>
                <a:uLnTx/>
                <a:uFillTx/>
                <a:latin typeface="微软雅黑"/>
                <a:ea typeface="微软雅黑"/>
                <a:cs typeface="+mj-cs"/>
              </a:rPr>
              <a:t>How much can changing feature values improve satisfaction in probability?</a:t>
            </a:r>
            <a:endParaRPr kumimoji="0" lang="en-CN" sz="1400" b="1" i="0" u="none" strike="noStrike" kern="1200" cap="none" spc="0" normalizeH="0" baseline="0" noProof="0">
              <a:ln>
                <a:noFill/>
              </a:ln>
              <a:solidFill>
                <a:srgbClr val="8A0021"/>
              </a:solidFill>
              <a:effectLst/>
              <a:uLnTx/>
              <a:uFillTx/>
              <a:latin typeface="微软雅黑" panose="020B0503020204020204" pitchFamily="34" charset="-122"/>
              <a:ea typeface="微软雅黑" panose="020B0503020204020204" pitchFamily="34" charset="-122"/>
              <a:cs typeface="+mj-cs"/>
            </a:endParaRPr>
          </a:p>
        </p:txBody>
      </p:sp>
      <p:pic>
        <p:nvPicPr>
          <p:cNvPr id="8" name="Picture 9" descr="Chart, line chart&#10;&#10;Description automatically generated">
            <a:extLst>
              <a:ext uri="{FF2B5EF4-FFF2-40B4-BE49-F238E27FC236}">
                <a16:creationId xmlns:a16="http://schemas.microsoft.com/office/drawing/2014/main" id="{1A39A95C-056E-415D-8F4D-ACF527179CA6}"/>
              </a:ext>
            </a:extLst>
          </p:cNvPr>
          <p:cNvPicPr>
            <a:picLocks noGrp="1" noChangeAspect="1"/>
          </p:cNvPicPr>
          <p:nvPr>
            <p:ph sz="quarter" idx="13"/>
          </p:nvPr>
        </p:nvPicPr>
        <p:blipFill rotWithShape="1">
          <a:blip r:embed="rId3"/>
          <a:srcRect b="7220"/>
          <a:stretch/>
        </p:blipFill>
        <p:spPr>
          <a:xfrm>
            <a:off x="129654" y="2222222"/>
            <a:ext cx="3816678" cy="2512479"/>
          </a:xfrm>
        </p:spPr>
      </p:pic>
      <p:sp>
        <p:nvSpPr>
          <p:cNvPr id="13" name="Content Placeholder 1">
            <a:extLst>
              <a:ext uri="{FF2B5EF4-FFF2-40B4-BE49-F238E27FC236}">
                <a16:creationId xmlns:a16="http://schemas.microsoft.com/office/drawing/2014/main" id="{DADFB1C5-BA94-6D4D-A1DE-951FCC644BD8}"/>
              </a:ext>
            </a:extLst>
          </p:cNvPr>
          <p:cNvSpPr txBox="1">
            <a:spLocks/>
          </p:cNvSpPr>
          <p:nvPr/>
        </p:nvSpPr>
        <p:spPr>
          <a:xfrm>
            <a:off x="1253320" y="4711030"/>
            <a:ext cx="2241715"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8A0021"/>
                </a:solidFill>
                <a:effectLst/>
                <a:uLnTx/>
                <a:uFillTx/>
                <a:latin typeface="Calibri" panose="020F0502020204030204"/>
                <a:ea typeface="微软雅黑" panose="020B0503020204020204" pitchFamily="34" charset="-122"/>
                <a:cs typeface="+mj-cs"/>
              </a:rPr>
              <a:t>Inflight </a:t>
            </a:r>
            <a:r>
              <a:rPr kumimoji="0" lang="en-US" sz="1400" b="1" i="0" u="none" strike="noStrike" kern="1200" cap="none" spc="0" normalizeH="0" baseline="0" noProof="0" err="1">
                <a:ln>
                  <a:noFill/>
                </a:ln>
                <a:solidFill>
                  <a:srgbClr val="8A0021"/>
                </a:solidFill>
                <a:effectLst/>
                <a:uLnTx/>
                <a:uFillTx/>
                <a:latin typeface="Calibri" panose="020F0502020204030204"/>
                <a:ea typeface="微软雅黑" panose="020B0503020204020204" pitchFamily="34" charset="-122"/>
                <a:cs typeface="+mj-cs"/>
              </a:rPr>
              <a:t>wifi</a:t>
            </a:r>
            <a:r>
              <a:rPr kumimoji="0" lang="en-US" sz="1400" b="1" i="0" u="none" strike="noStrike" kern="1200" cap="none" spc="0" normalizeH="0" baseline="0" noProof="0">
                <a:ln>
                  <a:noFill/>
                </a:ln>
                <a:solidFill>
                  <a:srgbClr val="8A0021"/>
                </a:solidFill>
                <a:effectLst/>
                <a:uLnTx/>
                <a:uFillTx/>
                <a:latin typeface="Calibri" panose="020F0502020204030204"/>
                <a:ea typeface="微软雅黑" panose="020B0503020204020204" pitchFamily="34" charset="-122"/>
                <a:cs typeface="+mj-cs"/>
              </a:rPr>
              <a:t> Service</a:t>
            </a:r>
          </a:p>
        </p:txBody>
      </p:sp>
      <p:sp>
        <p:nvSpPr>
          <p:cNvPr id="16" name="Content Placeholder 1">
            <a:extLst>
              <a:ext uri="{FF2B5EF4-FFF2-40B4-BE49-F238E27FC236}">
                <a16:creationId xmlns:a16="http://schemas.microsoft.com/office/drawing/2014/main" id="{7A1DAA8D-9B0C-E64D-922C-DC2C3AD00B3C}"/>
              </a:ext>
            </a:extLst>
          </p:cNvPr>
          <p:cNvSpPr txBox="1">
            <a:spLocks/>
          </p:cNvSpPr>
          <p:nvPr/>
        </p:nvSpPr>
        <p:spPr>
          <a:xfrm>
            <a:off x="5356318" y="4733273"/>
            <a:ext cx="1620973" cy="2951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8A0021"/>
                </a:solidFill>
                <a:effectLst/>
                <a:uLnTx/>
                <a:uFillTx/>
                <a:latin typeface="Calibri" panose="020F0502020204030204"/>
                <a:ea typeface="微软雅黑" panose="020B0503020204020204" pitchFamily="34" charset="-122"/>
                <a:cs typeface="+mj-cs"/>
              </a:rPr>
              <a:t>Online boarding </a:t>
            </a:r>
          </a:p>
        </p:txBody>
      </p:sp>
      <p:sp>
        <p:nvSpPr>
          <p:cNvPr id="19" name="Content Placeholder 1">
            <a:extLst>
              <a:ext uri="{FF2B5EF4-FFF2-40B4-BE49-F238E27FC236}">
                <a16:creationId xmlns:a16="http://schemas.microsoft.com/office/drawing/2014/main" id="{4850D5D4-F56B-C542-8438-5270642B6389}"/>
              </a:ext>
            </a:extLst>
          </p:cNvPr>
          <p:cNvSpPr txBox="1">
            <a:spLocks/>
          </p:cNvSpPr>
          <p:nvPr/>
        </p:nvSpPr>
        <p:spPr>
          <a:xfrm>
            <a:off x="9557281" y="4710526"/>
            <a:ext cx="34872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8A0021"/>
                </a:solidFill>
                <a:effectLst/>
                <a:uLnTx/>
                <a:uFillTx/>
                <a:latin typeface="Calibri" panose="020F0502020204030204"/>
                <a:ea typeface="微软雅黑" panose="020B0503020204020204" pitchFamily="34" charset="-122"/>
                <a:cs typeface="+mj-cs"/>
              </a:rPr>
              <a:t>Seat comfort</a:t>
            </a:r>
          </a:p>
        </p:txBody>
      </p:sp>
      <p:pic>
        <p:nvPicPr>
          <p:cNvPr id="4" name="Graphic 3" descr="Seat Belt outline">
            <a:extLst>
              <a:ext uri="{FF2B5EF4-FFF2-40B4-BE49-F238E27FC236}">
                <a16:creationId xmlns:a16="http://schemas.microsoft.com/office/drawing/2014/main" id="{842F8CAD-357A-344B-B66A-2AB518D39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8501" y="5198930"/>
            <a:ext cx="548640" cy="548640"/>
          </a:xfrm>
          <a:prstGeom prst="rect">
            <a:avLst/>
          </a:prstGeom>
        </p:spPr>
      </p:pic>
      <p:pic>
        <p:nvPicPr>
          <p:cNvPr id="6" name="Graphic 5" descr="Smart Phone outline">
            <a:extLst>
              <a:ext uri="{FF2B5EF4-FFF2-40B4-BE49-F238E27FC236}">
                <a16:creationId xmlns:a16="http://schemas.microsoft.com/office/drawing/2014/main" id="{3DDF96E6-D660-EA44-A45B-B934458C0E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2610" y="5213218"/>
            <a:ext cx="548640" cy="548640"/>
          </a:xfrm>
          <a:prstGeom prst="rect">
            <a:avLst/>
          </a:prstGeom>
        </p:spPr>
      </p:pic>
      <p:pic>
        <p:nvPicPr>
          <p:cNvPr id="21" name="Graphic 20" descr="Wireless router outline">
            <a:extLst>
              <a:ext uri="{FF2B5EF4-FFF2-40B4-BE49-F238E27FC236}">
                <a16:creationId xmlns:a16="http://schemas.microsoft.com/office/drawing/2014/main" id="{B64E60C0-344A-5C43-A50E-A81B0C1B6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35" y="5213218"/>
            <a:ext cx="548640" cy="548640"/>
          </a:xfrm>
          <a:prstGeom prst="rect">
            <a:avLst/>
          </a:prstGeom>
        </p:spPr>
      </p:pic>
      <p:pic>
        <p:nvPicPr>
          <p:cNvPr id="2" name="Picture 4" descr="Chart, line chart&#10;&#10;Description automatically generated">
            <a:extLst>
              <a:ext uri="{FF2B5EF4-FFF2-40B4-BE49-F238E27FC236}">
                <a16:creationId xmlns:a16="http://schemas.microsoft.com/office/drawing/2014/main" id="{73DBBD11-E5C2-4CBC-A178-AFC72245FEAF}"/>
              </a:ext>
            </a:extLst>
          </p:cNvPr>
          <p:cNvPicPr>
            <a:picLocks noChangeAspect="1"/>
          </p:cNvPicPr>
          <p:nvPr/>
        </p:nvPicPr>
        <p:blipFill rotWithShape="1">
          <a:blip r:embed="rId10"/>
          <a:srcRect l="331" r="-241" b="7317"/>
          <a:stretch/>
        </p:blipFill>
        <p:spPr>
          <a:xfrm>
            <a:off x="4064463" y="2210850"/>
            <a:ext cx="3854741" cy="2504362"/>
          </a:xfrm>
          <a:prstGeom prst="rect">
            <a:avLst/>
          </a:prstGeom>
        </p:spPr>
      </p:pic>
      <p:pic>
        <p:nvPicPr>
          <p:cNvPr id="5" name="Picture 6" descr="Chart, line chart&#10;&#10;Description automatically generated">
            <a:extLst>
              <a:ext uri="{FF2B5EF4-FFF2-40B4-BE49-F238E27FC236}">
                <a16:creationId xmlns:a16="http://schemas.microsoft.com/office/drawing/2014/main" id="{76D118E7-EA8E-4866-9A3C-DCFF49BB0AB9}"/>
              </a:ext>
            </a:extLst>
          </p:cNvPr>
          <p:cNvPicPr>
            <a:picLocks noChangeAspect="1"/>
          </p:cNvPicPr>
          <p:nvPr/>
        </p:nvPicPr>
        <p:blipFill rotWithShape="1">
          <a:blip r:embed="rId11"/>
          <a:srcRect r="-279" b="6362"/>
          <a:stretch/>
        </p:blipFill>
        <p:spPr>
          <a:xfrm>
            <a:off x="8022608" y="2210849"/>
            <a:ext cx="3835030" cy="2506906"/>
          </a:xfrm>
          <a:prstGeom prst="rect">
            <a:avLst/>
          </a:prstGeom>
        </p:spPr>
      </p:pic>
    </p:spTree>
    <p:extLst>
      <p:ext uri="{BB962C8B-B14F-4D97-AF65-F5344CB8AC3E}">
        <p14:creationId xmlns:p14="http://schemas.microsoft.com/office/powerpoint/2010/main" val="1849631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8456372-ACC0-5043-B2FD-8E5027B301E6}"/>
              </a:ext>
            </a:extLst>
          </p:cNvPr>
          <p:cNvSpPr txBox="1">
            <a:spLocks/>
          </p:cNvSpPr>
          <p:nvPr/>
        </p:nvSpPr>
        <p:spPr>
          <a:xfrm>
            <a:off x="678305" y="692410"/>
            <a:ext cx="9628682" cy="825891"/>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400" b="1" kern="1200">
                <a:solidFill>
                  <a:srgbClr val="00236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solidFill>
                  <a:schemeClr val="accent2"/>
                </a:solidFill>
                <a:effectLst/>
                <a:uLnTx/>
                <a:uFillTx/>
                <a:latin typeface="+mn-lt"/>
                <a:ea typeface="+mj-ea"/>
                <a:cs typeface="+mj-cs"/>
              </a:rPr>
              <a:t>Agenda</a:t>
            </a:r>
          </a:p>
        </p:txBody>
      </p:sp>
      <p:graphicFrame>
        <p:nvGraphicFramePr>
          <p:cNvPr id="8" name="Content Placeholder 4">
            <a:extLst>
              <a:ext uri="{FF2B5EF4-FFF2-40B4-BE49-F238E27FC236}">
                <a16:creationId xmlns:a16="http://schemas.microsoft.com/office/drawing/2014/main" id="{053763D9-57DF-A34A-88E0-2FF9AF0C2105}"/>
              </a:ext>
            </a:extLst>
          </p:cNvPr>
          <p:cNvGraphicFramePr>
            <a:graphicFrameLocks/>
          </p:cNvGraphicFramePr>
          <p:nvPr>
            <p:extLst>
              <p:ext uri="{D42A27DB-BD31-4B8C-83A1-F6EECF244321}">
                <p14:modId xmlns:p14="http://schemas.microsoft.com/office/powerpoint/2010/main" val="2871807252"/>
              </p:ext>
            </p:extLst>
          </p:nvPr>
        </p:nvGraphicFramePr>
        <p:xfrm>
          <a:off x="429593" y="1627041"/>
          <a:ext cx="11914807" cy="4538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97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BF662-68E2-7E49-8BC9-B656650B5669}"/>
              </a:ext>
            </a:extLst>
          </p:cNvPr>
          <p:cNvSpPr>
            <a:spLocks noGrp="1"/>
          </p:cNvSpPr>
          <p:nvPr>
            <p:ph sz="quarter" idx="13"/>
          </p:nvPr>
        </p:nvSpPr>
        <p:spPr/>
        <p:txBody>
          <a:bodyPr/>
          <a:lstStyle/>
          <a:p>
            <a:r>
              <a:rPr lang="en-CN"/>
              <a:t>Differentiating customers</a:t>
            </a:r>
          </a:p>
        </p:txBody>
      </p:sp>
      <p:sp>
        <p:nvSpPr>
          <p:cNvPr id="3" name="Content Placeholder 2">
            <a:extLst>
              <a:ext uri="{FF2B5EF4-FFF2-40B4-BE49-F238E27FC236}">
                <a16:creationId xmlns:a16="http://schemas.microsoft.com/office/drawing/2014/main" id="{BC82F35B-5970-0E43-B058-859CD4D87D88}"/>
              </a:ext>
            </a:extLst>
          </p:cNvPr>
          <p:cNvSpPr>
            <a:spLocks noGrp="1"/>
          </p:cNvSpPr>
          <p:nvPr>
            <p:ph sz="quarter" idx="14"/>
          </p:nvPr>
        </p:nvSpPr>
        <p:spPr/>
        <p:txBody>
          <a:bodyPr/>
          <a:lstStyle/>
          <a:p>
            <a:r>
              <a:rPr lang="en-CN"/>
              <a:t>Interpretation</a:t>
            </a:r>
          </a:p>
        </p:txBody>
      </p:sp>
      <p:sp>
        <p:nvSpPr>
          <p:cNvPr id="4" name="TextBox 3">
            <a:extLst>
              <a:ext uri="{FF2B5EF4-FFF2-40B4-BE49-F238E27FC236}">
                <a16:creationId xmlns:a16="http://schemas.microsoft.com/office/drawing/2014/main" id="{A900F3A9-98E3-3345-BA5F-B35B676E81DD}"/>
              </a:ext>
            </a:extLst>
          </p:cNvPr>
          <p:cNvSpPr txBox="1"/>
          <p:nvPr/>
        </p:nvSpPr>
        <p:spPr>
          <a:xfrm>
            <a:off x="270166" y="3473076"/>
            <a:ext cx="5353903" cy="3693319"/>
          </a:xfrm>
          <a:prstGeom prst="rect">
            <a:avLst/>
          </a:prstGeom>
          <a:noFill/>
        </p:spPr>
        <p:txBody>
          <a:bodyPr wrap="square" rtlCol="0">
            <a:spAutoFit/>
          </a:bodyPr>
          <a:lstStyle/>
          <a:p>
            <a:r>
              <a:rPr lang="en-CN" sz="1600">
                <a:solidFill>
                  <a:schemeClr val="accent1"/>
                </a:solidFill>
                <a:ea typeface="微软雅黑" panose="020B0503020204020204" pitchFamily="34" charset="-122"/>
                <a:cs typeface="+mj-cs"/>
              </a:rPr>
              <a:t>We intend to generate labels for passengers based on objective features</a:t>
            </a:r>
          </a:p>
          <a:p>
            <a:endParaRPr lang="en-CN" sz="1100">
              <a:solidFill>
                <a:schemeClr val="accent1"/>
              </a:solidFill>
              <a:ea typeface="微软雅黑" panose="020B0503020204020204" pitchFamily="34" charset="-122"/>
              <a:cs typeface="+mj-cs"/>
            </a:endParaRPr>
          </a:p>
          <a:p>
            <a:r>
              <a:rPr lang="en-CN" sz="1600">
                <a:solidFill>
                  <a:schemeClr val="accent1"/>
                </a:solidFill>
                <a:ea typeface="微软雅黑" panose="020B0503020204020204" pitchFamily="34" charset="-122"/>
                <a:cs typeface="+mj-cs"/>
              </a:rPr>
              <a:t>Differentiation allows us to make customized recommendations</a:t>
            </a:r>
            <a:r>
              <a:rPr lang="en-US" sz="1600">
                <a:solidFill>
                  <a:schemeClr val="accent1"/>
                </a:solidFill>
                <a:ea typeface="微软雅黑" panose="020B0503020204020204" pitchFamily="34" charset="-122"/>
                <a:cs typeface="+mj-cs"/>
              </a:rPr>
              <a:t>:</a:t>
            </a:r>
            <a:endParaRPr lang="en-CN" sz="1600">
              <a:solidFill>
                <a:schemeClr val="accent1"/>
              </a:solidFill>
              <a:ea typeface="微软雅黑" panose="020B0503020204020204" pitchFamily="34" charset="-122"/>
              <a:cs typeface="+mj-cs"/>
            </a:endParaRPr>
          </a:p>
          <a:p>
            <a:pPr marL="342900" indent="-342900">
              <a:buFont typeface="Arial" panose="020B0604020202020204" pitchFamily="34" charset="0"/>
              <a:buChar char="•"/>
            </a:pPr>
            <a:r>
              <a:rPr lang="en-CN" sz="1600" b="1">
                <a:solidFill>
                  <a:schemeClr val="accent1"/>
                </a:solidFill>
                <a:ea typeface="微软雅黑" panose="020B0503020204020204" pitchFamily="34" charset="-122"/>
                <a:cs typeface="+mj-cs"/>
              </a:rPr>
              <a:t>Pools</a:t>
            </a:r>
          </a:p>
          <a:p>
            <a:pPr marL="800100" lvl="1" indent="-342900">
              <a:buFont typeface="Arial" panose="020B0604020202020204" pitchFamily="34" charset="0"/>
              <a:buChar char="•"/>
            </a:pPr>
            <a:r>
              <a:rPr lang="en-US" sz="1600">
                <a:solidFill>
                  <a:schemeClr val="accent3">
                    <a:lumMod val="60000"/>
                    <a:lumOff val="40000"/>
                  </a:schemeClr>
                </a:solidFill>
                <a:ea typeface="微软雅黑" panose="020B0503020204020204" pitchFamily="34" charset="-122"/>
                <a:cs typeface="+mj-cs"/>
              </a:rPr>
              <a:t>Gender, Age, Flight Distance, Loyalty, Type of Travel, Class</a:t>
            </a:r>
          </a:p>
          <a:p>
            <a:pPr marL="342900" indent="-342900">
              <a:buFont typeface="Arial" panose="020B0604020202020204" pitchFamily="34" charset="0"/>
              <a:buChar char="•"/>
            </a:pPr>
            <a:r>
              <a:rPr lang="en-US" sz="1600" b="1">
                <a:solidFill>
                  <a:schemeClr val="accent1"/>
                </a:solidFill>
                <a:ea typeface="微软雅黑" panose="020B0503020204020204" pitchFamily="34" charset="-122"/>
                <a:cs typeface="+mj-cs"/>
              </a:rPr>
              <a:t>Selection</a:t>
            </a:r>
            <a:endParaRPr lang="en-US" sz="1000" b="1">
              <a:solidFill>
                <a:schemeClr val="accent1"/>
              </a:solidFill>
              <a:ea typeface="微软雅黑" panose="020B0503020204020204" pitchFamily="34" charset="-122"/>
              <a:cs typeface="+mj-cs"/>
            </a:endParaRPr>
          </a:p>
          <a:p>
            <a:pPr marL="800100" lvl="1" indent="-342900">
              <a:buFont typeface="Arial" panose="020B0604020202020204" pitchFamily="34" charset="0"/>
              <a:buChar char="•"/>
            </a:pPr>
            <a:r>
              <a:rPr lang="en-US" sz="1600">
                <a:solidFill>
                  <a:schemeClr val="accent1"/>
                </a:solidFill>
                <a:ea typeface="微软雅黑" panose="020B0503020204020204" pitchFamily="34" charset="-122"/>
              </a:rPr>
              <a:t>Loyalty</a:t>
            </a:r>
          </a:p>
          <a:p>
            <a:pPr marL="800100" lvl="1" indent="-342900">
              <a:buFont typeface="Arial" panose="020B0604020202020204" pitchFamily="34" charset="0"/>
              <a:buChar char="•"/>
            </a:pPr>
            <a:r>
              <a:rPr lang="en-US" sz="1600">
                <a:solidFill>
                  <a:schemeClr val="accent1"/>
                </a:solidFill>
                <a:ea typeface="微软雅黑" panose="020B0503020204020204" pitchFamily="34" charset="-122"/>
              </a:rPr>
              <a:t>Type of Travel</a:t>
            </a:r>
          </a:p>
          <a:p>
            <a:pPr marL="800100" lvl="1" indent="-342900">
              <a:buFont typeface="Arial" panose="020B0604020202020204" pitchFamily="34" charset="0"/>
              <a:buChar char="•"/>
            </a:pPr>
            <a:r>
              <a:rPr lang="en-US" sz="1600">
                <a:solidFill>
                  <a:schemeClr val="accent1"/>
                </a:solidFill>
                <a:ea typeface="微软雅黑" panose="020B0503020204020204" pitchFamily="34" charset="-122"/>
              </a:rPr>
              <a:t>Class</a:t>
            </a:r>
          </a:p>
          <a:p>
            <a:pPr marL="800100" lvl="1" indent="-342900">
              <a:buFont typeface="Arial" panose="020B0604020202020204" pitchFamily="34" charset="0"/>
              <a:buChar char="•"/>
            </a:pPr>
            <a:endParaRPr lang="en-CN" sz="1400" b="1">
              <a:solidFill>
                <a:schemeClr val="accent3">
                  <a:lumMod val="60000"/>
                  <a:lumOff val="40000"/>
                </a:schemeClr>
              </a:solidFill>
              <a:ea typeface="微软雅黑" panose="020B0503020204020204" pitchFamily="34" charset="-122"/>
              <a:cs typeface="+mj-cs"/>
            </a:endParaRPr>
          </a:p>
          <a:p>
            <a:pPr marL="800100" lvl="1" indent="-342900">
              <a:buFont typeface="Arial" panose="020B0604020202020204" pitchFamily="34" charset="0"/>
              <a:buChar char="•"/>
            </a:pPr>
            <a:endParaRPr lang="en-CN" sz="1400">
              <a:solidFill>
                <a:schemeClr val="accent2"/>
              </a:solidFill>
              <a:ea typeface="微软雅黑" panose="020B0503020204020204" pitchFamily="34" charset="-122"/>
              <a:cs typeface="+mj-cs"/>
            </a:endParaRPr>
          </a:p>
          <a:p>
            <a:pPr marL="342900" indent="-342900">
              <a:buFont typeface="Arial" panose="020B0604020202020204" pitchFamily="34" charset="0"/>
              <a:buChar char="•"/>
            </a:pPr>
            <a:endParaRPr lang="en-CN" sz="1400">
              <a:solidFill>
                <a:schemeClr val="accent2"/>
              </a:solidFill>
              <a:ea typeface="微软雅黑" panose="020B0503020204020204" pitchFamily="34" charset="-122"/>
              <a:cs typeface="+mj-cs"/>
            </a:endParaRPr>
          </a:p>
        </p:txBody>
      </p:sp>
      <p:pic>
        <p:nvPicPr>
          <p:cNvPr id="21" name="Picture 2" descr="Tips to Get Cheaper Business Class Flights">
            <a:extLst>
              <a:ext uri="{FF2B5EF4-FFF2-40B4-BE49-F238E27FC236}">
                <a16:creationId xmlns:a16="http://schemas.microsoft.com/office/drawing/2014/main" id="{75314456-7B50-BB40-BD78-0D28FB902FC2}"/>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51919" y="1149912"/>
            <a:ext cx="3981388" cy="224113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4B2893B-0855-9A47-98A3-34A74C9B3D5D}"/>
              </a:ext>
            </a:extLst>
          </p:cNvPr>
          <p:cNvSpPr txBox="1"/>
          <p:nvPr/>
        </p:nvSpPr>
        <p:spPr>
          <a:xfrm>
            <a:off x="5535279" y="1442028"/>
            <a:ext cx="3858163" cy="369332"/>
          </a:xfrm>
          <a:prstGeom prst="rect">
            <a:avLst/>
          </a:prstGeom>
          <a:noFill/>
        </p:spPr>
        <p:txBody>
          <a:bodyPr wrap="square" rtlCol="0">
            <a:spAutoFit/>
          </a:bodyPr>
          <a:lstStyle/>
          <a:p>
            <a:pPr marL="342900" indent="-342900">
              <a:buFont typeface="Arial" panose="020B0604020202020204" pitchFamily="34" charset="0"/>
              <a:buChar char="•"/>
            </a:pPr>
            <a:r>
              <a:rPr lang="en-US">
                <a:solidFill>
                  <a:schemeClr val="accent2"/>
                </a:solidFill>
                <a:ea typeface="微软雅黑" panose="020B0503020204020204" pitchFamily="34" charset="-122"/>
                <a:cs typeface="+mj-cs"/>
              </a:rPr>
              <a:t>Example: </a:t>
            </a:r>
            <a:endParaRPr lang="en-US">
              <a:solidFill>
                <a:srgbClr val="C00000"/>
              </a:solidFill>
              <a:ea typeface="微软雅黑" panose="020B0503020204020204" pitchFamily="34" charset="-122"/>
            </a:endParaRPr>
          </a:p>
        </p:txBody>
      </p:sp>
      <p:graphicFrame>
        <p:nvGraphicFramePr>
          <p:cNvPr id="23" name="Table 12">
            <a:extLst>
              <a:ext uri="{FF2B5EF4-FFF2-40B4-BE49-F238E27FC236}">
                <a16:creationId xmlns:a16="http://schemas.microsoft.com/office/drawing/2014/main" id="{6215EC31-1625-4E4B-9A2B-121B12362DE4}"/>
              </a:ext>
            </a:extLst>
          </p:cNvPr>
          <p:cNvGraphicFramePr>
            <a:graphicFrameLocks noGrp="1"/>
          </p:cNvGraphicFramePr>
          <p:nvPr>
            <p:extLst>
              <p:ext uri="{D42A27DB-BD31-4B8C-83A1-F6EECF244321}">
                <p14:modId xmlns:p14="http://schemas.microsoft.com/office/powerpoint/2010/main" val="3743483410"/>
              </p:ext>
            </p:extLst>
          </p:nvPr>
        </p:nvGraphicFramePr>
        <p:xfrm>
          <a:off x="6966084" y="2493284"/>
          <a:ext cx="4955750" cy="3631763"/>
        </p:xfrm>
        <a:graphic>
          <a:graphicData uri="http://schemas.openxmlformats.org/drawingml/2006/table">
            <a:tbl>
              <a:tblPr firstRow="1" bandRow="1">
                <a:tableStyleId>{21E4AEA4-8DFA-4A89-87EB-49C32662AFE0}</a:tableStyleId>
              </a:tblPr>
              <a:tblGrid>
                <a:gridCol w="2477875">
                  <a:extLst>
                    <a:ext uri="{9D8B030D-6E8A-4147-A177-3AD203B41FA5}">
                      <a16:colId xmlns:a16="http://schemas.microsoft.com/office/drawing/2014/main" val="2145547027"/>
                    </a:ext>
                  </a:extLst>
                </a:gridCol>
                <a:gridCol w="2477875">
                  <a:extLst>
                    <a:ext uri="{9D8B030D-6E8A-4147-A177-3AD203B41FA5}">
                      <a16:colId xmlns:a16="http://schemas.microsoft.com/office/drawing/2014/main" val="1924204974"/>
                    </a:ext>
                  </a:extLst>
                </a:gridCol>
              </a:tblGrid>
              <a:tr h="1935067">
                <a:tc>
                  <a:txBody>
                    <a:bodyPr/>
                    <a:lstStyle/>
                    <a:p>
                      <a:pPr algn="ctr"/>
                      <a:r>
                        <a:rPr lang="en-CN" sz="1800">
                          <a:solidFill>
                            <a:schemeClr val="accent4"/>
                          </a:solidFill>
                        </a:rPr>
                        <a:t>Frequent Passenger</a:t>
                      </a:r>
                    </a:p>
                    <a:p>
                      <a:pPr algn="ctr"/>
                      <a:r>
                        <a:rPr lang="en-CN" sz="1600" b="0">
                          <a:solidFill>
                            <a:schemeClr val="accent4"/>
                          </a:solidFill>
                        </a:rPr>
                        <a:t>- </a:t>
                      </a:r>
                      <a:r>
                        <a:rPr lang="en-CN" sz="1400" b="0">
                          <a:solidFill>
                            <a:schemeClr val="accent4"/>
                          </a:solidFill>
                        </a:rPr>
                        <a:t>High value customer, given we assume business travels and loyalty passengers would use our service most frequently </a:t>
                      </a:r>
                      <a:endParaRPr lang="en-CN" sz="1600" b="0">
                        <a:solidFill>
                          <a:schemeClr val="accent4"/>
                        </a:solidFill>
                        <a:latin typeface="+mn-lt"/>
                      </a:endParaRPr>
                    </a:p>
                  </a:txBody>
                  <a:tcPr anchor="ctr">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accent5">
                        <a:lumMod val="25000"/>
                      </a:schemeClr>
                    </a:solidFill>
                  </a:tcPr>
                </a:tc>
                <a:tc>
                  <a:txBody>
                    <a:bodyPr/>
                    <a:lstStyle/>
                    <a:p>
                      <a:pPr algn="ctr"/>
                      <a:r>
                        <a:rPr lang="en-CN" sz="1800">
                          <a:solidFill>
                            <a:schemeClr val="accent4"/>
                          </a:solidFill>
                        </a:rPr>
                        <a:t>Loyal Traveler</a:t>
                      </a:r>
                    </a:p>
                    <a:p>
                      <a:pPr algn="ctr"/>
                      <a:r>
                        <a:rPr lang="en-CN" sz="1600" b="0">
                          <a:solidFill>
                            <a:schemeClr val="accent4"/>
                          </a:solidFill>
                        </a:rPr>
                        <a:t>- </a:t>
                      </a:r>
                      <a:r>
                        <a:rPr lang="en-CN" sz="1400" b="0">
                          <a:solidFill>
                            <a:schemeClr val="accent4"/>
                          </a:solidFill>
                        </a:rPr>
                        <a:t>Our </a:t>
                      </a:r>
                      <a:r>
                        <a:rPr lang="en-CN" sz="1400" b="0" u="none">
                          <a:solidFill>
                            <a:schemeClr val="accent4"/>
                          </a:solidFill>
                        </a:rPr>
                        <a:t>main supporters</a:t>
                      </a:r>
                      <a:r>
                        <a:rPr lang="en-CN" sz="1400" b="0">
                          <a:solidFill>
                            <a:schemeClr val="accent4"/>
                          </a:solidFill>
                        </a:rPr>
                        <a:t>, should constantly observe their feedback to make sure no churn</a:t>
                      </a:r>
                      <a:endParaRPr lang="en-CN" sz="1600" b="0">
                        <a:solidFill>
                          <a:schemeClr val="accent4"/>
                        </a:solidFill>
                        <a:latin typeface="+mn-lt"/>
                      </a:endParaRPr>
                    </a:p>
                  </a:txBody>
                  <a:tcPr anchor="ctr">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rgbClr val="6D0400">
                        <a:alpha val="93725"/>
                      </a:srgbClr>
                    </a:solidFill>
                  </a:tcPr>
                </a:tc>
                <a:extLst>
                  <a:ext uri="{0D108BD9-81ED-4DB2-BD59-A6C34878D82A}">
                    <a16:rowId xmlns:a16="http://schemas.microsoft.com/office/drawing/2014/main" val="3694193029"/>
                  </a:ext>
                </a:extLst>
              </a:tr>
              <a:tr h="1696696">
                <a:tc>
                  <a:txBody>
                    <a:bodyPr/>
                    <a:lstStyle/>
                    <a:p>
                      <a:pPr algn="ctr"/>
                      <a:r>
                        <a:rPr lang="en-CN" sz="1800" b="1">
                          <a:solidFill>
                            <a:schemeClr val="accent4"/>
                          </a:solidFill>
                        </a:rPr>
                        <a:t>Frequent Newcomer</a:t>
                      </a:r>
                    </a:p>
                    <a:p>
                      <a:pPr algn="ctr"/>
                      <a:r>
                        <a:rPr lang="en-CN" sz="1600">
                          <a:solidFill>
                            <a:schemeClr val="accent4"/>
                          </a:solidFill>
                        </a:rPr>
                        <a:t>- </a:t>
                      </a:r>
                      <a:r>
                        <a:rPr lang="en-CN" sz="1400">
                          <a:solidFill>
                            <a:schemeClr val="accent4"/>
                          </a:solidFill>
                        </a:rPr>
                        <a:t>Potential high value customers, should attract them </a:t>
                      </a:r>
                      <a:endParaRPr lang="en-CN" sz="1400">
                        <a:solidFill>
                          <a:schemeClr val="accent4"/>
                        </a:solidFill>
                        <a:latin typeface="+mn-lt"/>
                      </a:endParaRPr>
                    </a:p>
                  </a:txBody>
                  <a:tcPr anchor="ctr">
                    <a:lnL w="127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0021">
                        <a:alpha val="87451"/>
                      </a:srgbClr>
                    </a:solidFill>
                  </a:tcPr>
                </a:tc>
                <a:tc>
                  <a:txBody>
                    <a:bodyPr/>
                    <a:lstStyle/>
                    <a:p>
                      <a:pPr algn="ctr"/>
                      <a:r>
                        <a:rPr lang="en-CN" sz="1800" b="1">
                          <a:solidFill>
                            <a:schemeClr val="accent4"/>
                          </a:solidFill>
                        </a:rPr>
                        <a:t>Mobile</a:t>
                      </a:r>
                      <a:r>
                        <a:rPr lang="zh-CN" altLang="en-US" sz="1800" b="1">
                          <a:solidFill>
                            <a:schemeClr val="accent4"/>
                          </a:solidFill>
                        </a:rPr>
                        <a:t> </a:t>
                      </a:r>
                      <a:r>
                        <a:rPr lang="en-US" altLang="zh-CN" sz="1800" b="1">
                          <a:solidFill>
                            <a:schemeClr val="accent4"/>
                          </a:solidFill>
                        </a:rPr>
                        <a:t>Traveler</a:t>
                      </a:r>
                    </a:p>
                    <a:p>
                      <a:pPr algn="ctr"/>
                      <a:r>
                        <a:rPr lang="en-US" sz="1600" b="0">
                          <a:solidFill>
                            <a:schemeClr val="accent4"/>
                          </a:solidFill>
                        </a:rPr>
                        <a:t>- </a:t>
                      </a:r>
                      <a:r>
                        <a:rPr lang="en-US" sz="1400" b="0">
                          <a:solidFill>
                            <a:schemeClr val="accent4"/>
                          </a:solidFill>
                        </a:rPr>
                        <a:t>Travelers don’t care about which airline, no need further operation</a:t>
                      </a:r>
                      <a:endParaRPr lang="en-CN" sz="1600" b="0">
                        <a:solidFill>
                          <a:schemeClr val="accent4"/>
                        </a:solidFill>
                        <a:latin typeface="+mn-lt"/>
                      </a:endParaRPr>
                    </a:p>
                  </a:txBody>
                  <a:tcPr anchor="ctr">
                    <a:lnL w="571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147796854"/>
                  </a:ext>
                </a:extLst>
              </a:tr>
            </a:tbl>
          </a:graphicData>
        </a:graphic>
      </p:graphicFrame>
      <p:sp>
        <p:nvSpPr>
          <p:cNvPr id="24" name="TextBox 23">
            <a:extLst>
              <a:ext uri="{FF2B5EF4-FFF2-40B4-BE49-F238E27FC236}">
                <a16:creationId xmlns:a16="http://schemas.microsoft.com/office/drawing/2014/main" id="{13F882AB-380A-2D4C-A0A3-4ABA32A839FF}"/>
              </a:ext>
            </a:extLst>
          </p:cNvPr>
          <p:cNvSpPr txBox="1"/>
          <p:nvPr/>
        </p:nvSpPr>
        <p:spPr>
          <a:xfrm>
            <a:off x="8648946" y="1757033"/>
            <a:ext cx="2234156" cy="369332"/>
          </a:xfrm>
          <a:prstGeom prst="rect">
            <a:avLst/>
          </a:prstGeom>
          <a:noFill/>
        </p:spPr>
        <p:txBody>
          <a:bodyPr wrap="square" rtlCol="0">
            <a:spAutoFit/>
          </a:bodyPr>
          <a:lstStyle/>
          <a:p>
            <a:r>
              <a:rPr lang="en-US" b="1">
                <a:solidFill>
                  <a:schemeClr val="accent1"/>
                </a:solidFill>
              </a:rPr>
              <a:t>Type of Travel</a:t>
            </a:r>
          </a:p>
        </p:txBody>
      </p:sp>
      <p:sp>
        <p:nvSpPr>
          <p:cNvPr id="25" name="TextBox 24">
            <a:extLst>
              <a:ext uri="{FF2B5EF4-FFF2-40B4-BE49-F238E27FC236}">
                <a16:creationId xmlns:a16="http://schemas.microsoft.com/office/drawing/2014/main" id="{74ABC197-ED95-D545-A304-2FA70EED23E6}"/>
              </a:ext>
            </a:extLst>
          </p:cNvPr>
          <p:cNvSpPr txBox="1"/>
          <p:nvPr/>
        </p:nvSpPr>
        <p:spPr>
          <a:xfrm>
            <a:off x="6250693" y="3053169"/>
            <a:ext cx="623665" cy="338554"/>
          </a:xfrm>
          <a:prstGeom prst="rect">
            <a:avLst/>
          </a:prstGeom>
          <a:noFill/>
        </p:spPr>
        <p:txBody>
          <a:bodyPr wrap="square" rtlCol="0">
            <a:spAutoFit/>
          </a:bodyPr>
          <a:lstStyle/>
          <a:p>
            <a:r>
              <a:rPr lang="en-CN" sz="1600" b="1">
                <a:solidFill>
                  <a:schemeClr val="accent3">
                    <a:lumMod val="75000"/>
                  </a:schemeClr>
                </a:solidFill>
              </a:rPr>
              <a:t>True</a:t>
            </a:r>
          </a:p>
        </p:txBody>
      </p:sp>
      <p:sp>
        <p:nvSpPr>
          <p:cNvPr id="26" name="TextBox 25">
            <a:extLst>
              <a:ext uri="{FF2B5EF4-FFF2-40B4-BE49-F238E27FC236}">
                <a16:creationId xmlns:a16="http://schemas.microsoft.com/office/drawing/2014/main" id="{883D9576-7FF7-1D48-981C-A4C095825827}"/>
              </a:ext>
            </a:extLst>
          </p:cNvPr>
          <p:cNvSpPr txBox="1"/>
          <p:nvPr/>
        </p:nvSpPr>
        <p:spPr>
          <a:xfrm>
            <a:off x="6250693" y="5025003"/>
            <a:ext cx="807418" cy="338554"/>
          </a:xfrm>
          <a:prstGeom prst="rect">
            <a:avLst/>
          </a:prstGeom>
          <a:noFill/>
        </p:spPr>
        <p:txBody>
          <a:bodyPr wrap="square" rtlCol="0">
            <a:spAutoFit/>
          </a:bodyPr>
          <a:lstStyle/>
          <a:p>
            <a:r>
              <a:rPr lang="en-CN" sz="1600" b="1">
                <a:solidFill>
                  <a:schemeClr val="accent3">
                    <a:lumMod val="75000"/>
                  </a:schemeClr>
                </a:solidFill>
              </a:rPr>
              <a:t>False</a:t>
            </a:r>
          </a:p>
        </p:txBody>
      </p:sp>
      <p:sp>
        <p:nvSpPr>
          <p:cNvPr id="27" name="TextBox 26">
            <a:extLst>
              <a:ext uri="{FF2B5EF4-FFF2-40B4-BE49-F238E27FC236}">
                <a16:creationId xmlns:a16="http://schemas.microsoft.com/office/drawing/2014/main" id="{DB022794-ADA0-2C40-821B-8630833AE50E}"/>
              </a:ext>
            </a:extLst>
          </p:cNvPr>
          <p:cNvSpPr txBox="1"/>
          <p:nvPr/>
        </p:nvSpPr>
        <p:spPr>
          <a:xfrm>
            <a:off x="10071624" y="2109496"/>
            <a:ext cx="1584207" cy="338554"/>
          </a:xfrm>
          <a:prstGeom prst="rect">
            <a:avLst/>
          </a:prstGeom>
          <a:noFill/>
        </p:spPr>
        <p:txBody>
          <a:bodyPr wrap="square" rtlCol="0">
            <a:spAutoFit/>
          </a:bodyPr>
          <a:lstStyle/>
          <a:p>
            <a:r>
              <a:rPr lang="en-US" sz="1600" b="1">
                <a:solidFill>
                  <a:schemeClr val="accent3">
                    <a:lumMod val="75000"/>
                  </a:schemeClr>
                </a:solidFill>
              </a:rPr>
              <a:t>N</a:t>
            </a:r>
            <a:r>
              <a:rPr lang="en-CN" sz="1600" b="1">
                <a:solidFill>
                  <a:schemeClr val="accent3">
                    <a:lumMod val="75000"/>
                  </a:schemeClr>
                </a:solidFill>
              </a:rPr>
              <a:t>on-Business</a:t>
            </a:r>
          </a:p>
        </p:txBody>
      </p:sp>
      <p:sp>
        <p:nvSpPr>
          <p:cNvPr id="28" name="TextBox 27">
            <a:extLst>
              <a:ext uri="{FF2B5EF4-FFF2-40B4-BE49-F238E27FC236}">
                <a16:creationId xmlns:a16="http://schemas.microsoft.com/office/drawing/2014/main" id="{483E33FC-2B8A-E84E-A23A-9FCE656EEF51}"/>
              </a:ext>
            </a:extLst>
          </p:cNvPr>
          <p:cNvSpPr txBox="1"/>
          <p:nvPr/>
        </p:nvSpPr>
        <p:spPr>
          <a:xfrm>
            <a:off x="7580110" y="2126365"/>
            <a:ext cx="1084143" cy="338554"/>
          </a:xfrm>
          <a:prstGeom prst="rect">
            <a:avLst/>
          </a:prstGeom>
          <a:noFill/>
        </p:spPr>
        <p:txBody>
          <a:bodyPr wrap="square" rtlCol="0">
            <a:spAutoFit/>
          </a:bodyPr>
          <a:lstStyle/>
          <a:p>
            <a:r>
              <a:rPr lang="en-CN" sz="1600" b="1">
                <a:solidFill>
                  <a:schemeClr val="accent3">
                    <a:lumMod val="75000"/>
                  </a:schemeClr>
                </a:solidFill>
              </a:rPr>
              <a:t>Business</a:t>
            </a:r>
          </a:p>
        </p:txBody>
      </p:sp>
      <p:sp>
        <p:nvSpPr>
          <p:cNvPr id="29" name="TextBox 28">
            <a:extLst>
              <a:ext uri="{FF2B5EF4-FFF2-40B4-BE49-F238E27FC236}">
                <a16:creationId xmlns:a16="http://schemas.microsoft.com/office/drawing/2014/main" id="{E6E5E4E0-C1BC-5049-A863-AA1A2440C489}"/>
              </a:ext>
            </a:extLst>
          </p:cNvPr>
          <p:cNvSpPr txBox="1"/>
          <p:nvPr/>
        </p:nvSpPr>
        <p:spPr>
          <a:xfrm>
            <a:off x="5553638" y="4065626"/>
            <a:ext cx="1321410" cy="369332"/>
          </a:xfrm>
          <a:prstGeom prst="rect">
            <a:avLst/>
          </a:prstGeom>
          <a:noFill/>
        </p:spPr>
        <p:txBody>
          <a:bodyPr wrap="square" rtlCol="0">
            <a:spAutoFit/>
          </a:bodyPr>
          <a:lstStyle/>
          <a:p>
            <a:r>
              <a:rPr lang="en-CN" b="1">
                <a:solidFill>
                  <a:schemeClr val="accent1"/>
                </a:solidFill>
              </a:rPr>
              <a:t>Loyalty</a:t>
            </a:r>
          </a:p>
        </p:txBody>
      </p:sp>
      <p:pic>
        <p:nvPicPr>
          <p:cNvPr id="7" name="Graphic 6" descr="Care outline">
            <a:extLst>
              <a:ext uri="{FF2B5EF4-FFF2-40B4-BE49-F238E27FC236}">
                <a16:creationId xmlns:a16="http://schemas.microsoft.com/office/drawing/2014/main" id="{7A1F5207-DE01-AA43-981B-CDFD649CF8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2227" y="5606094"/>
            <a:ext cx="274320" cy="274320"/>
          </a:xfrm>
          <a:prstGeom prst="rect">
            <a:avLst/>
          </a:prstGeom>
        </p:spPr>
      </p:pic>
      <p:pic>
        <p:nvPicPr>
          <p:cNvPr id="11" name="Graphic 10" descr="Briefcase outline">
            <a:extLst>
              <a:ext uri="{FF2B5EF4-FFF2-40B4-BE49-F238E27FC236}">
                <a16:creationId xmlns:a16="http://schemas.microsoft.com/office/drawing/2014/main" id="{3B16EFA5-06E2-5647-A018-4BB17D077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7759" y="5852126"/>
            <a:ext cx="274320" cy="274320"/>
          </a:xfrm>
          <a:prstGeom prst="rect">
            <a:avLst/>
          </a:prstGeom>
        </p:spPr>
      </p:pic>
      <p:pic>
        <p:nvPicPr>
          <p:cNvPr id="31" name="Graphic 30" descr="Crown outline">
            <a:extLst>
              <a:ext uri="{FF2B5EF4-FFF2-40B4-BE49-F238E27FC236}">
                <a16:creationId xmlns:a16="http://schemas.microsoft.com/office/drawing/2014/main" id="{05BE248E-3C5A-0249-A838-063DD9B979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37281" y="6111430"/>
            <a:ext cx="274320" cy="274320"/>
          </a:xfrm>
          <a:prstGeom prst="rect">
            <a:avLst/>
          </a:prstGeom>
        </p:spPr>
      </p:pic>
    </p:spTree>
    <p:extLst>
      <p:ext uri="{BB962C8B-B14F-4D97-AF65-F5344CB8AC3E}">
        <p14:creationId xmlns:p14="http://schemas.microsoft.com/office/powerpoint/2010/main" val="950375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E945F9D3-8C16-864D-A70F-07A5EF45019A}"/>
              </a:ext>
            </a:extLst>
          </p:cNvPr>
          <p:cNvGraphicFramePr>
            <a:graphicFrameLocks noGrp="1"/>
          </p:cNvGraphicFramePr>
          <p:nvPr>
            <p:ph sz="quarter" idx="13"/>
            <p:extLst>
              <p:ext uri="{D42A27DB-BD31-4B8C-83A1-F6EECF244321}">
                <p14:modId xmlns:p14="http://schemas.microsoft.com/office/powerpoint/2010/main" val="2482391228"/>
              </p:ext>
            </p:extLst>
          </p:nvPr>
        </p:nvGraphicFramePr>
        <p:xfrm>
          <a:off x="919574" y="1426657"/>
          <a:ext cx="10352852" cy="3279902"/>
        </p:xfrm>
        <a:graphic>
          <a:graphicData uri="http://schemas.openxmlformats.org/drawingml/2006/table">
            <a:tbl>
              <a:tblPr firstRow="1" bandRow="1">
                <a:tableStyleId>{9DCAF9ED-07DC-4A11-8D7F-57B35C25682E}</a:tableStyleId>
              </a:tblPr>
              <a:tblGrid>
                <a:gridCol w="1004569">
                  <a:extLst>
                    <a:ext uri="{9D8B030D-6E8A-4147-A177-3AD203B41FA5}">
                      <a16:colId xmlns:a16="http://schemas.microsoft.com/office/drawing/2014/main" val="302341242"/>
                    </a:ext>
                  </a:extLst>
                </a:gridCol>
                <a:gridCol w="934804">
                  <a:extLst>
                    <a:ext uri="{9D8B030D-6E8A-4147-A177-3AD203B41FA5}">
                      <a16:colId xmlns:a16="http://schemas.microsoft.com/office/drawing/2014/main" val="1781479048"/>
                    </a:ext>
                  </a:extLst>
                </a:gridCol>
                <a:gridCol w="1460384">
                  <a:extLst>
                    <a:ext uri="{9D8B030D-6E8A-4147-A177-3AD203B41FA5}">
                      <a16:colId xmlns:a16="http://schemas.microsoft.com/office/drawing/2014/main" val="2271348490"/>
                    </a:ext>
                  </a:extLst>
                </a:gridCol>
                <a:gridCol w="1390619">
                  <a:extLst>
                    <a:ext uri="{9D8B030D-6E8A-4147-A177-3AD203B41FA5}">
                      <a16:colId xmlns:a16="http://schemas.microsoft.com/office/drawing/2014/main" val="3236759011"/>
                    </a:ext>
                  </a:extLst>
                </a:gridCol>
                <a:gridCol w="1390619">
                  <a:extLst>
                    <a:ext uri="{9D8B030D-6E8A-4147-A177-3AD203B41FA5}">
                      <a16:colId xmlns:a16="http://schemas.microsoft.com/office/drawing/2014/main" val="2570386610"/>
                    </a:ext>
                  </a:extLst>
                </a:gridCol>
                <a:gridCol w="1390619">
                  <a:extLst>
                    <a:ext uri="{9D8B030D-6E8A-4147-A177-3AD203B41FA5}">
                      <a16:colId xmlns:a16="http://schemas.microsoft.com/office/drawing/2014/main" val="2870279571"/>
                    </a:ext>
                  </a:extLst>
                </a:gridCol>
                <a:gridCol w="1390619">
                  <a:extLst>
                    <a:ext uri="{9D8B030D-6E8A-4147-A177-3AD203B41FA5}">
                      <a16:colId xmlns:a16="http://schemas.microsoft.com/office/drawing/2014/main" val="2891434504"/>
                    </a:ext>
                  </a:extLst>
                </a:gridCol>
                <a:gridCol w="1390619">
                  <a:extLst>
                    <a:ext uri="{9D8B030D-6E8A-4147-A177-3AD203B41FA5}">
                      <a16:colId xmlns:a16="http://schemas.microsoft.com/office/drawing/2014/main" val="2197285616"/>
                    </a:ext>
                  </a:extLst>
                </a:gridCol>
              </a:tblGrid>
              <a:tr h="512462">
                <a:tc gridSpan="2">
                  <a:txBody>
                    <a:bodyPr/>
                    <a:lstStyle/>
                    <a:p>
                      <a:pPr algn="ctr" fontAlgn="b"/>
                      <a:r>
                        <a:rPr lang="en-US" sz="1400" b="1" u="none" strike="noStrike">
                          <a:solidFill>
                            <a:srgbClr val="FFFFFF"/>
                          </a:solidFill>
                          <a:effectLst/>
                        </a:rPr>
                        <a:t>Customer Type</a:t>
                      </a:r>
                      <a:endParaRPr lang="en-US" sz="1400" b="1" i="0" u="none" strike="noStrike">
                        <a:solidFill>
                          <a:srgbClr val="FFFFFF"/>
                        </a:solidFill>
                        <a:effectLst/>
                        <a:latin typeface="Arial" panose="020B0604020202020204" pitchFamily="34" charset="0"/>
                      </a:endParaRPr>
                    </a:p>
                  </a:txBody>
                  <a:tcPr marL="9525" marR="9525" marT="9525" marB="0" anchor="b"/>
                </a:tc>
                <a:tc hMerge="1">
                  <a:txBody>
                    <a:bodyPr/>
                    <a:lstStyle/>
                    <a:p>
                      <a:endParaRPr lang="en-US"/>
                    </a:p>
                  </a:txBody>
                  <a:tcPr/>
                </a:tc>
                <a:tc>
                  <a:txBody>
                    <a:bodyPr/>
                    <a:lstStyle/>
                    <a:p>
                      <a:pPr algn="ctr" fontAlgn="b"/>
                      <a:r>
                        <a:rPr lang="en-US" sz="1400" b="1" u="none" strike="noStrike">
                          <a:solidFill>
                            <a:srgbClr val="FFFFFF"/>
                          </a:solidFill>
                          <a:effectLst/>
                        </a:rPr>
                        <a:t>Inflight wifi service</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Baggage handling</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Online boarding</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Inflight service</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Seat comfort</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Satisfaction</a:t>
                      </a:r>
                      <a:endParaRPr lang="en-US" sz="1400" b="1" i="0" u="none" strike="noStrike">
                        <a:solidFill>
                          <a:srgbClr val="FFFFFF"/>
                        </a:solidFill>
                        <a:effectLst/>
                        <a:latin typeface="+mn-lt"/>
                      </a:endParaRPr>
                    </a:p>
                  </a:txBody>
                  <a:tcPr marL="9525" marR="9525" marT="9525" marB="0" anchor="b"/>
                </a:tc>
                <a:extLst>
                  <a:ext uri="{0D108BD9-81ED-4DB2-BD59-A6C34878D82A}">
                    <a16:rowId xmlns:a16="http://schemas.microsoft.com/office/drawing/2014/main" val="4046888233"/>
                  </a:ext>
                </a:extLst>
              </a:tr>
              <a:tr h="435629">
                <a:tc rowSpan="2">
                  <a:txBody>
                    <a:bodyPr/>
                    <a:lstStyle/>
                    <a:p>
                      <a:pPr algn="ctr" fontAlgn="b"/>
                      <a:r>
                        <a:rPr lang="en-US" sz="1400" b="1" u="none" strike="noStrike">
                          <a:solidFill>
                            <a:srgbClr val="212121"/>
                          </a:solidFill>
                          <a:effectLst/>
                        </a:rPr>
                        <a:t>Economy</a:t>
                      </a:r>
                    </a:p>
                  </a:txBody>
                  <a:tcPr marL="9525" marR="9525" marT="9525" marB="0" anchor="ctr">
                    <a:noFill/>
                  </a:tcPr>
                </a:tc>
                <a:tc>
                  <a:txBody>
                    <a:bodyPr/>
                    <a:lstStyle/>
                    <a:p>
                      <a:pPr algn="ctr" fontAlgn="b"/>
                      <a:r>
                        <a:rPr lang="en-US" sz="1400" b="1" u="none" strike="noStrike">
                          <a:solidFill>
                            <a:srgbClr val="212121"/>
                          </a:solidFill>
                          <a:effectLst/>
                        </a:rPr>
                        <a:t>non-Loyal</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2.58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3.37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2.59</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3.38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0.14</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1804615381"/>
                  </a:ext>
                </a:extLst>
              </a:tr>
              <a:tr h="435629">
                <a:tc vMerge="1">
                  <a:txBody>
                    <a:bodyPr/>
                    <a:lstStyle/>
                    <a:p>
                      <a:pPr algn="ctr" fontAlgn="b"/>
                      <a:r>
                        <a:rPr lang="en-US" sz="1400" b="1" u="none" strike="noStrike">
                          <a:solidFill>
                            <a:srgbClr val="212121"/>
                          </a:solidFill>
                          <a:effectLst/>
                        </a:rPr>
                        <a:t>+ Economy</a:t>
                      </a:r>
                      <a:endParaRPr lang="en-US" sz="14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212121"/>
                          </a:solidFill>
                          <a:effectLst/>
                        </a:rPr>
                        <a:t>Loyal</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3.47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2.88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3.49</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0.2</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4199186465"/>
                  </a:ext>
                </a:extLst>
              </a:tr>
              <a:tr h="512462">
                <a:tc rowSpan="2">
                  <a:txBody>
                    <a:bodyPr/>
                    <a:lstStyle/>
                    <a:p>
                      <a:pPr algn="ctr" fontAlgn="b"/>
                      <a:r>
                        <a:rPr lang="en-US" sz="1400" b="1" u="none" strike="noStrike">
                          <a:solidFill>
                            <a:srgbClr val="212121"/>
                          </a:solidFill>
                          <a:effectLst/>
                        </a:rPr>
                        <a:t>Economy Plus</a:t>
                      </a:r>
                    </a:p>
                  </a:txBody>
                  <a:tcPr marL="9525" marR="9525" marT="9525" marB="0" anchor="ctr">
                    <a:noFill/>
                  </a:tcPr>
                </a:tc>
                <a:tc>
                  <a:txBody>
                    <a:bodyPr/>
                    <a:lstStyle/>
                    <a:p>
                      <a:pPr algn="ctr" fontAlgn="b"/>
                      <a:r>
                        <a:rPr lang="en-US" sz="1400" b="1" u="none" strike="noStrike">
                          <a:solidFill>
                            <a:srgbClr val="212121"/>
                          </a:solidFill>
                          <a:effectLst/>
                        </a:rPr>
                        <a:t>non-Loyal</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2.46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3.14</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2.47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3.15</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chemeClr val="accent1"/>
                          </a:solidFill>
                          <a:effectLst/>
                        </a:rPr>
                        <a:t>3.02</a:t>
                      </a:r>
                      <a:endParaRPr lang="en-CN" sz="1600" b="0" i="0" u="none" strike="noStrike">
                        <a:solidFill>
                          <a:schemeClr val="accent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0.08</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3250408502"/>
                  </a:ext>
                </a:extLst>
              </a:tr>
              <a:tr h="435629">
                <a:tc vMerge="1">
                  <a:txBody>
                    <a:bodyPr/>
                    <a:lstStyle/>
                    <a:p>
                      <a:pPr algn="ctr" fontAlgn="b"/>
                      <a:r>
                        <a:rPr lang="en-US" sz="1400" b="1" u="none" strike="noStrike">
                          <a:solidFill>
                            <a:srgbClr val="212121"/>
                          </a:solidFill>
                          <a:effectLst/>
                        </a:rPr>
                        <a:t>+ Economy Plus</a:t>
                      </a:r>
                      <a:endParaRPr lang="en-US" sz="14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212121"/>
                          </a:solidFill>
                          <a:effectLst/>
                        </a:rPr>
                        <a:t>Loyal</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3.39</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2.93</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3.41</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3.2</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0.26</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4102419891"/>
                  </a:ext>
                </a:extLst>
              </a:tr>
              <a:tr h="512462">
                <a:tc rowSpan="2">
                  <a:txBody>
                    <a:bodyPr/>
                    <a:lstStyle/>
                    <a:p>
                      <a:pPr algn="ctr" fontAlgn="b"/>
                      <a:r>
                        <a:rPr lang="en-US" sz="1400" b="1" u="none" strike="noStrike">
                          <a:solidFill>
                            <a:srgbClr val="212121"/>
                          </a:solidFill>
                          <a:effectLst/>
                        </a:rPr>
                        <a:t>Business</a:t>
                      </a:r>
                      <a:endParaRPr lang="en-US" sz="1400" b="1" i="0" u="none" strike="noStrike">
                        <a:solidFill>
                          <a:srgbClr val="212121"/>
                        </a:solidFill>
                        <a:effectLst/>
                        <a:latin typeface="Arial" panose="020B0604020202020204" pitchFamily="34" charset="0"/>
                      </a:endParaRPr>
                    </a:p>
                  </a:txBody>
                  <a:tcPr marL="9525" marR="9525" marT="9525" marB="0" anchor="ctr">
                    <a:noFill/>
                  </a:tcPr>
                </a:tc>
                <a:tc>
                  <a:txBody>
                    <a:bodyPr/>
                    <a:lstStyle/>
                    <a:p>
                      <a:pPr algn="ctr" fontAlgn="b"/>
                      <a:r>
                        <a:rPr lang="en-US" sz="1400" b="1" u="none" strike="noStrike">
                          <a:solidFill>
                            <a:srgbClr val="212121"/>
                          </a:solidFill>
                          <a:effectLst/>
                        </a:rPr>
                        <a:t>non-loyal</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2.93</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4.22</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2.91</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4.22</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2000" b="1" i="0" u="none" strike="noStrike">
                          <a:solidFill>
                            <a:srgbClr val="8A0021"/>
                          </a:solidFill>
                          <a:effectLst/>
                        </a:rPr>
                        <a:t>2.99</a:t>
                      </a:r>
                      <a:endParaRPr lang="en-CN" sz="2000" b="1" i="0" u="none" strike="noStrike">
                        <a:solidFill>
                          <a:srgbClr val="8A00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0.4</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1315520893"/>
                  </a:ext>
                </a:extLst>
              </a:tr>
              <a:tr h="435629">
                <a:tc vMerge="1">
                  <a:txBody>
                    <a:bodyPr/>
                    <a:lstStyle/>
                    <a:p>
                      <a:pPr algn="ctr" fontAlgn="b"/>
                      <a:r>
                        <a:rPr lang="en-US" sz="1400" b="1" u="none" strike="noStrike">
                          <a:solidFill>
                            <a:srgbClr val="212121"/>
                          </a:solidFill>
                          <a:effectLst/>
                        </a:rPr>
                        <a:t>+ Business Class</a:t>
                      </a:r>
                      <a:endParaRPr lang="en-US" sz="14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212121"/>
                          </a:solidFill>
                          <a:effectLst/>
                        </a:rPr>
                        <a:t>Loyal</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2000" b="1" u="none" strike="noStrike">
                          <a:solidFill>
                            <a:srgbClr val="8A0021"/>
                          </a:solidFill>
                          <a:effectLst/>
                        </a:rPr>
                        <a:t>2.75</a:t>
                      </a:r>
                      <a:endParaRPr lang="en-CN" sz="2000" b="1" i="0" u="none" strike="noStrike">
                        <a:solidFill>
                          <a:srgbClr val="8A00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3.78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3.86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3.78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3.9</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0.75</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3784798111"/>
                  </a:ext>
                </a:extLst>
              </a:tr>
            </a:tbl>
          </a:graphicData>
        </a:graphic>
      </p:graphicFrame>
      <p:sp>
        <p:nvSpPr>
          <p:cNvPr id="3" name="Content Placeholder 2">
            <a:extLst>
              <a:ext uri="{FF2B5EF4-FFF2-40B4-BE49-F238E27FC236}">
                <a16:creationId xmlns:a16="http://schemas.microsoft.com/office/drawing/2014/main" id="{FC9DA285-3C10-C544-87DC-D79D9F6CA97C}"/>
              </a:ext>
            </a:extLst>
          </p:cNvPr>
          <p:cNvSpPr>
            <a:spLocks noGrp="1"/>
          </p:cNvSpPr>
          <p:nvPr>
            <p:ph sz="quarter" idx="14"/>
          </p:nvPr>
        </p:nvSpPr>
        <p:spPr/>
        <p:txBody>
          <a:bodyPr/>
          <a:lstStyle/>
          <a:p>
            <a:r>
              <a:rPr lang="en-CN"/>
              <a:t>Interpretation</a:t>
            </a:r>
          </a:p>
        </p:txBody>
      </p:sp>
      <p:sp>
        <p:nvSpPr>
          <p:cNvPr id="6" name="Content Placeholder 1">
            <a:extLst>
              <a:ext uri="{FF2B5EF4-FFF2-40B4-BE49-F238E27FC236}">
                <a16:creationId xmlns:a16="http://schemas.microsoft.com/office/drawing/2014/main" id="{9910EB9A-2F89-4A47-960F-02076F7B3666}"/>
              </a:ext>
            </a:extLst>
          </p:cNvPr>
          <p:cNvSpPr txBox="1">
            <a:spLocks/>
          </p:cNvSpPr>
          <p:nvPr/>
        </p:nvSpPr>
        <p:spPr>
          <a:xfrm>
            <a:off x="402167" y="743741"/>
            <a:ext cx="871643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1400"/>
              <a:t>Loyalty/Class</a:t>
            </a:r>
          </a:p>
        </p:txBody>
      </p:sp>
      <p:sp>
        <p:nvSpPr>
          <p:cNvPr id="7" name="TextBox 6">
            <a:extLst>
              <a:ext uri="{FF2B5EF4-FFF2-40B4-BE49-F238E27FC236}">
                <a16:creationId xmlns:a16="http://schemas.microsoft.com/office/drawing/2014/main" id="{AEE8D56D-7C75-1249-A17A-0AD4590B925D}"/>
              </a:ext>
            </a:extLst>
          </p:cNvPr>
          <p:cNvSpPr txBox="1"/>
          <p:nvPr/>
        </p:nvSpPr>
        <p:spPr>
          <a:xfrm>
            <a:off x="2934636" y="4808207"/>
            <a:ext cx="10246195" cy="1757532"/>
          </a:xfrm>
          <a:prstGeom prst="rect">
            <a:avLst/>
          </a:prstGeom>
          <a:noFill/>
        </p:spPr>
        <p:txBody>
          <a:bodyPr wrap="square" rtlCol="0">
            <a:spAutoFit/>
          </a:bodyPr>
          <a:lstStyle/>
          <a:p>
            <a:pPr>
              <a:lnSpc>
                <a:spcPct val="150000"/>
              </a:lnSpc>
            </a:pPr>
            <a:r>
              <a:rPr lang="en-US" sz="2000" b="1">
                <a:solidFill>
                  <a:schemeClr val="accent1"/>
                </a:solidFill>
                <a:ea typeface="微软雅黑" panose="020B0503020204020204" pitchFamily="34" charset="-122"/>
                <a:cs typeface="+mj-cs"/>
              </a:rPr>
              <a:t>Findings</a:t>
            </a:r>
          </a:p>
          <a:p>
            <a:pPr marL="800100" lvl="1" indent="-342900">
              <a:lnSpc>
                <a:spcPct val="150000"/>
              </a:lnSpc>
              <a:buFont typeface="Arial" panose="020B0604020202020204" pitchFamily="34" charset="0"/>
              <a:buChar char="•"/>
            </a:pPr>
            <a:r>
              <a:rPr lang="en-US">
                <a:solidFill>
                  <a:schemeClr val="accent1"/>
                </a:solidFill>
                <a:ea typeface="微软雅黑" panose="020B0503020204020204" pitchFamily="34" charset="-122"/>
                <a:cs typeface="+mj-cs"/>
              </a:rPr>
              <a:t>Loyal Business Class passengers aren’t satisfied with </a:t>
            </a:r>
            <a:r>
              <a:rPr lang="en-US" b="1">
                <a:solidFill>
                  <a:schemeClr val="accent1"/>
                </a:solidFill>
                <a:ea typeface="微软雅黑" panose="020B0503020204020204" pitchFamily="34" charset="-122"/>
                <a:cs typeface="+mj-cs"/>
              </a:rPr>
              <a:t>inflight </a:t>
            </a:r>
            <a:r>
              <a:rPr lang="en-US" b="1" err="1">
                <a:solidFill>
                  <a:schemeClr val="accent1"/>
                </a:solidFill>
                <a:ea typeface="微软雅黑" panose="020B0503020204020204" pitchFamily="34" charset="-122"/>
                <a:cs typeface="+mj-cs"/>
              </a:rPr>
              <a:t>wifi</a:t>
            </a:r>
            <a:r>
              <a:rPr lang="en-US" b="1">
                <a:solidFill>
                  <a:schemeClr val="accent1"/>
                </a:solidFill>
                <a:ea typeface="微软雅黑" panose="020B0503020204020204" pitchFamily="34" charset="-122"/>
                <a:cs typeface="+mj-cs"/>
              </a:rPr>
              <a:t> service</a:t>
            </a:r>
          </a:p>
          <a:p>
            <a:pPr marL="800100" lvl="1" indent="-342900">
              <a:lnSpc>
                <a:spcPct val="150000"/>
              </a:lnSpc>
              <a:buFont typeface="Arial" panose="020B0604020202020204" pitchFamily="34" charset="0"/>
              <a:buChar char="•"/>
            </a:pPr>
            <a:r>
              <a:rPr lang="en-US">
                <a:solidFill>
                  <a:schemeClr val="accent1"/>
                </a:solidFill>
                <a:ea typeface="微软雅黑" panose="020B0503020204020204" pitchFamily="34" charset="-122"/>
              </a:rPr>
              <a:t>Non-Loyal Business Class passengers aren’t satisfied with</a:t>
            </a:r>
            <a:r>
              <a:rPr lang="en-US" b="1">
                <a:solidFill>
                  <a:schemeClr val="accent1"/>
                </a:solidFill>
                <a:ea typeface="微软雅黑" panose="020B0503020204020204" pitchFamily="34" charset="-122"/>
              </a:rPr>
              <a:t> seat comfort</a:t>
            </a:r>
          </a:p>
          <a:p>
            <a:pPr marL="800100" lvl="1" indent="-342900">
              <a:lnSpc>
                <a:spcPct val="150000"/>
              </a:lnSpc>
              <a:buFont typeface="Arial" panose="020B0604020202020204" pitchFamily="34" charset="0"/>
              <a:buChar char="•"/>
            </a:pPr>
            <a:r>
              <a:rPr lang="en-US">
                <a:solidFill>
                  <a:schemeClr val="accent1"/>
                </a:solidFill>
                <a:ea typeface="微软雅黑" panose="020B0503020204020204" pitchFamily="34" charset="-122"/>
              </a:rPr>
              <a:t>Nearly no group is satisfied with the existing </a:t>
            </a:r>
            <a:r>
              <a:rPr lang="en-US" b="1">
                <a:solidFill>
                  <a:schemeClr val="accent1"/>
                </a:solidFill>
                <a:ea typeface="微软雅黑" panose="020B0503020204020204" pitchFamily="34" charset="-122"/>
              </a:rPr>
              <a:t>inflight </a:t>
            </a:r>
            <a:r>
              <a:rPr lang="en-US" b="1" err="1">
                <a:solidFill>
                  <a:schemeClr val="accent1"/>
                </a:solidFill>
                <a:ea typeface="微软雅黑" panose="020B0503020204020204" pitchFamily="34" charset="-122"/>
              </a:rPr>
              <a:t>wifi</a:t>
            </a:r>
            <a:r>
              <a:rPr lang="en-US" b="1">
                <a:solidFill>
                  <a:schemeClr val="accent1"/>
                </a:solidFill>
                <a:ea typeface="微软雅黑" panose="020B0503020204020204" pitchFamily="34" charset="-122"/>
              </a:rPr>
              <a:t> service</a:t>
            </a:r>
            <a:endParaRPr lang="en-CN" b="1">
              <a:solidFill>
                <a:schemeClr val="accent1"/>
              </a:solidFill>
              <a:ea typeface="微软雅黑" panose="020B0503020204020204" pitchFamily="34" charset="-122"/>
              <a:cs typeface="+mj-cs"/>
            </a:endParaRPr>
          </a:p>
        </p:txBody>
      </p:sp>
      <p:pic>
        <p:nvPicPr>
          <p:cNvPr id="5" name="Graphic 4" descr="Care outline">
            <a:extLst>
              <a:ext uri="{FF2B5EF4-FFF2-40B4-BE49-F238E27FC236}">
                <a16:creationId xmlns:a16="http://schemas.microsoft.com/office/drawing/2014/main" id="{32AEB778-35F0-7D4F-887B-601038FB2D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7970" y="4899925"/>
            <a:ext cx="457200" cy="457200"/>
          </a:xfrm>
          <a:prstGeom prst="rect">
            <a:avLst/>
          </a:prstGeom>
        </p:spPr>
      </p:pic>
      <p:pic>
        <p:nvPicPr>
          <p:cNvPr id="12" name="Graphic 11" descr="Crown outline">
            <a:extLst>
              <a:ext uri="{FF2B5EF4-FFF2-40B4-BE49-F238E27FC236}">
                <a16:creationId xmlns:a16="http://schemas.microsoft.com/office/drawing/2014/main" id="{6A8D2B65-16AE-4944-8185-88786EEC1C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9427" y="4912382"/>
            <a:ext cx="457200" cy="457200"/>
          </a:xfrm>
          <a:prstGeom prst="rect">
            <a:avLst/>
          </a:prstGeom>
        </p:spPr>
      </p:pic>
    </p:spTree>
    <p:extLst>
      <p:ext uri="{BB962C8B-B14F-4D97-AF65-F5344CB8AC3E}">
        <p14:creationId xmlns:p14="http://schemas.microsoft.com/office/powerpoint/2010/main" val="3752786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E945F9D3-8C16-864D-A70F-07A5EF45019A}"/>
              </a:ext>
            </a:extLst>
          </p:cNvPr>
          <p:cNvGraphicFramePr>
            <a:graphicFrameLocks noGrp="1"/>
          </p:cNvGraphicFramePr>
          <p:nvPr>
            <p:ph sz="quarter" idx="13"/>
            <p:extLst>
              <p:ext uri="{D42A27DB-BD31-4B8C-83A1-F6EECF244321}">
                <p14:modId xmlns:p14="http://schemas.microsoft.com/office/powerpoint/2010/main" val="1158060528"/>
              </p:ext>
            </p:extLst>
          </p:nvPr>
        </p:nvGraphicFramePr>
        <p:xfrm>
          <a:off x="747867" y="1426657"/>
          <a:ext cx="10696266" cy="3355205"/>
        </p:xfrm>
        <a:graphic>
          <a:graphicData uri="http://schemas.openxmlformats.org/drawingml/2006/table">
            <a:tbl>
              <a:tblPr firstRow="1" bandRow="1">
                <a:tableStyleId>{9DCAF9ED-07DC-4A11-8D7F-57B35C25682E}</a:tableStyleId>
              </a:tblPr>
              <a:tblGrid>
                <a:gridCol w="1092279">
                  <a:extLst>
                    <a:ext uri="{9D8B030D-6E8A-4147-A177-3AD203B41FA5}">
                      <a16:colId xmlns:a16="http://schemas.microsoft.com/office/drawing/2014/main" val="302341242"/>
                    </a:ext>
                  </a:extLst>
                </a:gridCol>
                <a:gridCol w="984077">
                  <a:extLst>
                    <a:ext uri="{9D8B030D-6E8A-4147-A177-3AD203B41FA5}">
                      <a16:colId xmlns:a16="http://schemas.microsoft.com/office/drawing/2014/main" val="1076588964"/>
                    </a:ext>
                  </a:extLst>
                </a:gridCol>
                <a:gridCol w="1526820">
                  <a:extLst>
                    <a:ext uri="{9D8B030D-6E8A-4147-A177-3AD203B41FA5}">
                      <a16:colId xmlns:a16="http://schemas.microsoft.com/office/drawing/2014/main" val="2271348490"/>
                    </a:ext>
                  </a:extLst>
                </a:gridCol>
                <a:gridCol w="1418618">
                  <a:extLst>
                    <a:ext uri="{9D8B030D-6E8A-4147-A177-3AD203B41FA5}">
                      <a16:colId xmlns:a16="http://schemas.microsoft.com/office/drawing/2014/main" val="3236759011"/>
                    </a:ext>
                  </a:extLst>
                </a:gridCol>
                <a:gridCol w="1418618">
                  <a:extLst>
                    <a:ext uri="{9D8B030D-6E8A-4147-A177-3AD203B41FA5}">
                      <a16:colId xmlns:a16="http://schemas.microsoft.com/office/drawing/2014/main" val="2570386610"/>
                    </a:ext>
                  </a:extLst>
                </a:gridCol>
                <a:gridCol w="1418618">
                  <a:extLst>
                    <a:ext uri="{9D8B030D-6E8A-4147-A177-3AD203B41FA5}">
                      <a16:colId xmlns:a16="http://schemas.microsoft.com/office/drawing/2014/main" val="2870279571"/>
                    </a:ext>
                  </a:extLst>
                </a:gridCol>
                <a:gridCol w="1418618">
                  <a:extLst>
                    <a:ext uri="{9D8B030D-6E8A-4147-A177-3AD203B41FA5}">
                      <a16:colId xmlns:a16="http://schemas.microsoft.com/office/drawing/2014/main" val="2891434504"/>
                    </a:ext>
                  </a:extLst>
                </a:gridCol>
                <a:gridCol w="1418618">
                  <a:extLst>
                    <a:ext uri="{9D8B030D-6E8A-4147-A177-3AD203B41FA5}">
                      <a16:colId xmlns:a16="http://schemas.microsoft.com/office/drawing/2014/main" val="1176116484"/>
                    </a:ext>
                  </a:extLst>
                </a:gridCol>
              </a:tblGrid>
              <a:tr h="479315">
                <a:tc gridSpan="2">
                  <a:txBody>
                    <a:bodyPr/>
                    <a:lstStyle/>
                    <a:p>
                      <a:pPr algn="ctr" fontAlgn="b"/>
                      <a:r>
                        <a:rPr lang="en-US" sz="1400" b="1" u="none" strike="noStrike">
                          <a:solidFill>
                            <a:srgbClr val="FFFFFF"/>
                          </a:solidFill>
                          <a:effectLst/>
                        </a:rPr>
                        <a:t>Customer Type</a:t>
                      </a:r>
                      <a:endParaRPr lang="en-US" sz="1400" b="1" i="0" u="none" strike="noStrike">
                        <a:solidFill>
                          <a:srgbClr val="FFFFFF"/>
                        </a:solidFill>
                        <a:effectLst/>
                        <a:latin typeface="Arial" panose="020B0604020202020204" pitchFamily="34" charset="0"/>
                      </a:endParaRPr>
                    </a:p>
                  </a:txBody>
                  <a:tcPr marL="9525" marR="9525" marT="9525" marB="0" anchor="b"/>
                </a:tc>
                <a:tc hMerge="1">
                  <a:txBody>
                    <a:bodyPr/>
                    <a:lstStyle/>
                    <a:p>
                      <a:endParaRPr lang="en-US"/>
                    </a:p>
                  </a:txBody>
                  <a:tcPr/>
                </a:tc>
                <a:tc>
                  <a:txBody>
                    <a:bodyPr/>
                    <a:lstStyle/>
                    <a:p>
                      <a:pPr algn="ctr" fontAlgn="b"/>
                      <a:r>
                        <a:rPr lang="en-US" sz="1400" b="1" u="none" strike="noStrike">
                          <a:solidFill>
                            <a:srgbClr val="FFFFFF"/>
                          </a:solidFill>
                          <a:effectLst/>
                        </a:rPr>
                        <a:t>Inflight wifi service</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Baggage handling</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Online boarding</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Inflight service</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Seat comfort</a:t>
                      </a:r>
                      <a:endParaRPr lang="en-US" sz="1400" b="1" i="0" u="none" strike="noStrike">
                        <a:solidFill>
                          <a:srgbClr val="FFFFFF"/>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FFFFFF"/>
                          </a:solidFill>
                          <a:effectLst/>
                        </a:rPr>
                        <a:t>Satisfaction</a:t>
                      </a:r>
                      <a:endParaRPr lang="en-US" sz="1400" b="1" i="0" u="none" strike="noStrike">
                        <a:solidFill>
                          <a:srgbClr val="FFFFFF"/>
                        </a:solidFill>
                        <a:effectLst/>
                        <a:latin typeface="+mn-lt"/>
                      </a:endParaRPr>
                    </a:p>
                  </a:txBody>
                  <a:tcPr marL="9525" marR="9525" marT="9525" marB="0" anchor="b"/>
                </a:tc>
                <a:extLst>
                  <a:ext uri="{0D108BD9-81ED-4DB2-BD59-A6C34878D82A}">
                    <a16:rowId xmlns:a16="http://schemas.microsoft.com/office/drawing/2014/main" val="4046888233"/>
                  </a:ext>
                </a:extLst>
              </a:tr>
              <a:tr h="479315">
                <a:tc rowSpan="3">
                  <a:txBody>
                    <a:bodyPr/>
                    <a:lstStyle/>
                    <a:p>
                      <a:pPr algn="ctr" fontAlgn="b"/>
                      <a:r>
                        <a:rPr lang="en-US" sz="1400" b="1" u="none" strike="noStrike">
                          <a:solidFill>
                            <a:srgbClr val="212121"/>
                          </a:solidFill>
                          <a:effectLst/>
                        </a:rPr>
                        <a:t>non-Business Travel </a:t>
                      </a:r>
                    </a:p>
                  </a:txBody>
                  <a:tcPr marL="9525" marR="9525" marT="9525" marB="0" anchor="ctr">
                    <a:noFill/>
                  </a:tcPr>
                </a:tc>
                <a:tc>
                  <a:txBody>
                    <a:bodyPr/>
                    <a:lstStyle/>
                    <a:p>
                      <a:pPr algn="ctr" fontAlgn="b"/>
                      <a:r>
                        <a:rPr lang="en-US" sz="1400" b="1" u="none" strike="noStrike">
                          <a:solidFill>
                            <a:srgbClr val="212121"/>
                          </a:solidFill>
                          <a:effectLst/>
                        </a:rPr>
                        <a:t>Economy</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2.52</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2.77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3.62</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0.1</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1804615381"/>
                  </a:ext>
                </a:extLst>
              </a:tr>
              <a:tr h="479315">
                <a:tc vMerge="1">
                  <a:txBody>
                    <a:bodyPr/>
                    <a:lstStyle/>
                    <a:p>
                      <a:pPr algn="ctr" fontAlgn="b"/>
                      <a:r>
                        <a:rPr lang="en-US" sz="1400" b="1" u="none" strike="noStrike">
                          <a:solidFill>
                            <a:srgbClr val="000000"/>
                          </a:solidFill>
                          <a:effectLst/>
                        </a:rPr>
                        <a:t>non-Business Travel +</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000000"/>
                          </a:solidFill>
                          <a:effectLst/>
                        </a:rPr>
                        <a:t>Economy Plus</a:t>
                      </a:r>
                      <a:endParaRPr lang="en-US" sz="140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2.5</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3.57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2.76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3.62</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3.21</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0.09</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4199186465"/>
                  </a:ext>
                </a:extLst>
              </a:tr>
              <a:tr h="479315">
                <a:tc vMerge="1">
                  <a:txBody>
                    <a:bodyPr/>
                    <a:lstStyle/>
                    <a:p>
                      <a:pPr algn="ctr" fontAlgn="b"/>
                      <a:r>
                        <a:rPr lang="en-US" sz="1400" b="1" u="none" strike="noStrike">
                          <a:solidFill>
                            <a:srgbClr val="212121"/>
                          </a:solidFill>
                          <a:effectLst/>
                        </a:rPr>
                        <a:t>non-Business Travel +</a:t>
                      </a:r>
                      <a:endParaRPr lang="en-US" sz="14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212121"/>
                          </a:solidFill>
                          <a:effectLst/>
                        </a:rPr>
                        <a:t>Business Class</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2.55</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3.34</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3.24</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3.33</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3.46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0.12</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3250408502"/>
                  </a:ext>
                </a:extLst>
              </a:tr>
              <a:tr h="479315">
                <a:tc rowSpan="3">
                  <a:txBody>
                    <a:bodyPr/>
                    <a:lstStyle/>
                    <a:p>
                      <a:pPr algn="ctr" fontAlgn="b"/>
                      <a:r>
                        <a:rPr lang="en-US" sz="1400" b="1" u="none" strike="noStrike">
                          <a:solidFill>
                            <a:srgbClr val="212121"/>
                          </a:solidFill>
                          <a:effectLst/>
                        </a:rPr>
                        <a:t>Business Travel</a:t>
                      </a:r>
                      <a:endParaRPr lang="en-US" sz="1400" b="1" i="0" u="none" strike="noStrike">
                        <a:solidFill>
                          <a:srgbClr val="212121"/>
                        </a:solidFill>
                        <a:effectLst/>
                        <a:latin typeface="Arial" panose="020B0604020202020204" pitchFamily="34" charset="0"/>
                      </a:endParaRPr>
                    </a:p>
                  </a:txBody>
                  <a:tcPr marL="9525" marR="9525" marT="9525" marB="0" anchor="ctr">
                    <a:noFill/>
                  </a:tcPr>
                </a:tc>
                <a:tc>
                  <a:txBody>
                    <a:bodyPr/>
                    <a:lstStyle/>
                    <a:p>
                      <a:pPr algn="ctr" fontAlgn="b"/>
                      <a:r>
                        <a:rPr lang="en-US" sz="1400" b="1" u="none" strike="noStrike">
                          <a:solidFill>
                            <a:srgbClr val="212121"/>
                          </a:solidFill>
                          <a:effectLst/>
                        </a:rPr>
                        <a:t>Economy</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2.88</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3.26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2.87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3.26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0.3</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4102419891"/>
                  </a:ext>
                </a:extLst>
              </a:tr>
              <a:tr h="479315">
                <a:tc vMerge="1">
                  <a:txBody>
                    <a:bodyPr/>
                    <a:lstStyle/>
                    <a:p>
                      <a:pPr algn="ctr" fontAlgn="b"/>
                      <a:r>
                        <a:rPr lang="en-US" sz="1400" b="1" u="none" strike="noStrike">
                          <a:solidFill>
                            <a:srgbClr val="000000"/>
                          </a:solidFill>
                          <a:effectLst/>
                        </a:rPr>
                        <a:t>Business Travel +</a:t>
                      </a:r>
                      <a:endParaRPr lang="en-US" sz="14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000000"/>
                          </a:solidFill>
                          <a:effectLst/>
                        </a:rPr>
                        <a:t>Economy Plus</a:t>
                      </a:r>
                      <a:endParaRPr lang="en-US" sz="1400" b="1" i="0" u="none" strike="noStrike">
                        <a:solidFill>
                          <a:srgbClr val="000000"/>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3.01</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3.01</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3.16</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0.39</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1315520893"/>
                  </a:ext>
                </a:extLst>
              </a:tr>
              <a:tr h="479315">
                <a:tc vMerge="1">
                  <a:txBody>
                    <a:bodyPr/>
                    <a:lstStyle/>
                    <a:p>
                      <a:pPr algn="ctr" fontAlgn="b"/>
                      <a:r>
                        <a:rPr lang="en-US" sz="1400" b="1" u="none" strike="noStrike">
                          <a:solidFill>
                            <a:srgbClr val="212121"/>
                          </a:solidFill>
                          <a:effectLst/>
                        </a:rPr>
                        <a:t>Business Travel +</a:t>
                      </a:r>
                      <a:endParaRPr lang="en-US" sz="1400" b="1" i="0" u="none" strike="noStrike">
                        <a:solidFill>
                          <a:srgbClr val="212121"/>
                        </a:solidFill>
                        <a:effectLst/>
                        <a:latin typeface="Arial" panose="020B0604020202020204" pitchFamily="34" charset="0"/>
                      </a:endParaRPr>
                    </a:p>
                  </a:txBody>
                  <a:tcPr marL="9525" marR="9525" marT="9525" marB="0" anchor="b"/>
                </a:tc>
                <a:tc>
                  <a:txBody>
                    <a:bodyPr/>
                    <a:lstStyle/>
                    <a:p>
                      <a:pPr algn="ctr" fontAlgn="b"/>
                      <a:r>
                        <a:rPr lang="en-US" sz="1400" b="1" u="none" strike="noStrike">
                          <a:solidFill>
                            <a:srgbClr val="212121"/>
                          </a:solidFill>
                          <a:effectLst/>
                        </a:rPr>
                        <a:t>Business Class</a:t>
                      </a:r>
                      <a:endParaRPr lang="en-US" sz="1400" b="1"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2000" b="1" u="none" strike="noStrike">
                          <a:solidFill>
                            <a:srgbClr val="8A0021"/>
                          </a:solidFill>
                          <a:effectLst/>
                        </a:rPr>
                        <a:t>2.79</a:t>
                      </a:r>
                      <a:endParaRPr lang="en-CN" sz="2000" b="1" i="0" u="none" strike="noStrike">
                        <a:solidFill>
                          <a:srgbClr val="8A00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3.87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3.74</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3.87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3.77</a:t>
                      </a:r>
                      <a:endParaRPr lang="en-CN" sz="1600" b="0" i="0" u="none" strike="noStrike">
                        <a:solidFill>
                          <a:srgbClr val="212121"/>
                        </a:solidFill>
                        <a:effectLst/>
                        <a:latin typeface="Arial" panose="020B0604020202020204" pitchFamily="34" charset="0"/>
                      </a:endParaRPr>
                    </a:p>
                  </a:txBody>
                  <a:tcPr marL="9525" marR="9525" marT="9525" marB="0" anchor="ctr"/>
                </a:tc>
                <a:tc>
                  <a:txBody>
                    <a:bodyPr/>
                    <a:lstStyle/>
                    <a:p>
                      <a:pPr algn="ctr" fontAlgn="b"/>
                      <a:r>
                        <a:rPr lang="en-CN" sz="1600" b="0" u="none" strike="noStrike">
                          <a:solidFill>
                            <a:srgbClr val="212121"/>
                          </a:solidFill>
                          <a:effectLst/>
                        </a:rPr>
                        <a:t>0.72</a:t>
                      </a:r>
                      <a:endParaRPr lang="en-CN" sz="1600" b="0" i="0" u="none" strike="noStrike">
                        <a:solidFill>
                          <a:srgbClr val="212121"/>
                        </a:solidFill>
                        <a:effectLst/>
                        <a:latin typeface="+mn-lt"/>
                      </a:endParaRPr>
                    </a:p>
                  </a:txBody>
                  <a:tcPr marL="9525" marR="9525" marT="9525" marB="0" anchor="ctr"/>
                </a:tc>
                <a:extLst>
                  <a:ext uri="{0D108BD9-81ED-4DB2-BD59-A6C34878D82A}">
                    <a16:rowId xmlns:a16="http://schemas.microsoft.com/office/drawing/2014/main" val="3784798111"/>
                  </a:ext>
                </a:extLst>
              </a:tr>
            </a:tbl>
          </a:graphicData>
        </a:graphic>
      </p:graphicFrame>
      <p:sp>
        <p:nvSpPr>
          <p:cNvPr id="3" name="Content Placeholder 2">
            <a:extLst>
              <a:ext uri="{FF2B5EF4-FFF2-40B4-BE49-F238E27FC236}">
                <a16:creationId xmlns:a16="http://schemas.microsoft.com/office/drawing/2014/main" id="{FC9DA285-3C10-C544-87DC-D79D9F6CA97C}"/>
              </a:ext>
            </a:extLst>
          </p:cNvPr>
          <p:cNvSpPr>
            <a:spLocks noGrp="1"/>
          </p:cNvSpPr>
          <p:nvPr>
            <p:ph sz="quarter" idx="14"/>
          </p:nvPr>
        </p:nvSpPr>
        <p:spPr/>
        <p:txBody>
          <a:bodyPr/>
          <a:lstStyle/>
          <a:p>
            <a:r>
              <a:rPr lang="en-CN"/>
              <a:t>Interpretation</a:t>
            </a:r>
          </a:p>
        </p:txBody>
      </p:sp>
      <p:sp>
        <p:nvSpPr>
          <p:cNvPr id="6" name="Content Placeholder 1">
            <a:extLst>
              <a:ext uri="{FF2B5EF4-FFF2-40B4-BE49-F238E27FC236}">
                <a16:creationId xmlns:a16="http://schemas.microsoft.com/office/drawing/2014/main" id="{9910EB9A-2F89-4A47-960F-02076F7B3666}"/>
              </a:ext>
            </a:extLst>
          </p:cNvPr>
          <p:cNvSpPr txBox="1">
            <a:spLocks/>
          </p:cNvSpPr>
          <p:nvPr/>
        </p:nvSpPr>
        <p:spPr>
          <a:xfrm>
            <a:off x="402167" y="743741"/>
            <a:ext cx="871643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1400"/>
              <a:t>Type of Travel/Class</a:t>
            </a:r>
          </a:p>
        </p:txBody>
      </p:sp>
      <p:sp>
        <p:nvSpPr>
          <p:cNvPr id="5" name="TextBox 4">
            <a:extLst>
              <a:ext uri="{FF2B5EF4-FFF2-40B4-BE49-F238E27FC236}">
                <a16:creationId xmlns:a16="http://schemas.microsoft.com/office/drawing/2014/main" id="{FE08CD94-691D-144B-8144-24C0AEDA2376}"/>
              </a:ext>
            </a:extLst>
          </p:cNvPr>
          <p:cNvSpPr txBox="1"/>
          <p:nvPr/>
        </p:nvSpPr>
        <p:spPr>
          <a:xfrm>
            <a:off x="2711536" y="4827242"/>
            <a:ext cx="8841348" cy="1692771"/>
          </a:xfrm>
          <a:prstGeom prst="rect">
            <a:avLst/>
          </a:prstGeom>
          <a:noFill/>
        </p:spPr>
        <p:txBody>
          <a:bodyPr wrap="square" rtlCol="0">
            <a:spAutoFit/>
          </a:bodyPr>
          <a:lstStyle/>
          <a:p>
            <a:pPr>
              <a:lnSpc>
                <a:spcPct val="150000"/>
              </a:lnSpc>
            </a:pPr>
            <a:r>
              <a:rPr lang="en-US" sz="2000" b="1">
                <a:solidFill>
                  <a:schemeClr val="accent1"/>
                </a:solidFill>
                <a:ea typeface="微软雅黑" panose="020B0503020204020204" pitchFamily="34" charset="-122"/>
                <a:cs typeface="+mj-cs"/>
              </a:rPr>
              <a:t>Findings</a:t>
            </a:r>
          </a:p>
          <a:p>
            <a:pPr marL="800100" lvl="1" indent="-342900">
              <a:lnSpc>
                <a:spcPct val="150000"/>
              </a:lnSpc>
              <a:buFont typeface="Arial" panose="020B0604020202020204" pitchFamily="34" charset="0"/>
              <a:buChar char="•"/>
            </a:pPr>
            <a:r>
              <a:rPr lang="en-US">
                <a:solidFill>
                  <a:schemeClr val="accent1"/>
                </a:solidFill>
                <a:ea typeface="微软雅黑" panose="020B0503020204020204" pitchFamily="34" charset="-122"/>
                <a:cs typeface="+mj-cs"/>
              </a:rPr>
              <a:t>Business Travel who also booked business class might potentially care about working in flights, poor </a:t>
            </a:r>
            <a:r>
              <a:rPr lang="en-US" b="1">
                <a:solidFill>
                  <a:schemeClr val="accent1"/>
                </a:solidFill>
                <a:ea typeface="微软雅黑" panose="020B0503020204020204" pitchFamily="34" charset="-122"/>
                <a:cs typeface="+mj-cs"/>
              </a:rPr>
              <a:t>inflight </a:t>
            </a:r>
            <a:r>
              <a:rPr lang="en-US" b="1" err="1">
                <a:solidFill>
                  <a:schemeClr val="accent1"/>
                </a:solidFill>
                <a:ea typeface="微软雅黑" panose="020B0503020204020204" pitchFamily="34" charset="-122"/>
                <a:cs typeface="+mj-cs"/>
              </a:rPr>
              <a:t>wifi</a:t>
            </a:r>
            <a:r>
              <a:rPr lang="en-US" b="1">
                <a:solidFill>
                  <a:schemeClr val="accent1"/>
                </a:solidFill>
                <a:ea typeface="微软雅黑" panose="020B0503020204020204" pitchFamily="34" charset="-122"/>
                <a:cs typeface="+mj-cs"/>
              </a:rPr>
              <a:t> service </a:t>
            </a:r>
            <a:r>
              <a:rPr lang="en-US">
                <a:solidFill>
                  <a:schemeClr val="accent1"/>
                </a:solidFill>
                <a:ea typeface="微软雅黑" panose="020B0503020204020204" pitchFamily="34" charset="-122"/>
                <a:cs typeface="+mj-cs"/>
              </a:rPr>
              <a:t>would be a huge CON for their overall experience</a:t>
            </a:r>
            <a:endParaRPr lang="en-CN">
              <a:solidFill>
                <a:schemeClr val="accent1"/>
              </a:solidFill>
              <a:ea typeface="微软雅黑" panose="020B0503020204020204" pitchFamily="34" charset="-122"/>
              <a:cs typeface="+mj-cs"/>
            </a:endParaRPr>
          </a:p>
          <a:p>
            <a:pPr marL="342900" indent="-342900">
              <a:buFont typeface="Arial" panose="020B0604020202020204" pitchFamily="34" charset="0"/>
              <a:buChar char="•"/>
            </a:pPr>
            <a:endParaRPr lang="en-CN" sz="2000">
              <a:solidFill>
                <a:schemeClr val="accent1"/>
              </a:solidFill>
              <a:ea typeface="微软雅黑" panose="020B0503020204020204" pitchFamily="34" charset="-122"/>
              <a:cs typeface="+mj-cs"/>
            </a:endParaRPr>
          </a:p>
        </p:txBody>
      </p:sp>
      <p:pic>
        <p:nvPicPr>
          <p:cNvPr id="9" name="Graphic 8" descr="Briefcase outline">
            <a:extLst>
              <a:ext uri="{FF2B5EF4-FFF2-40B4-BE49-F238E27FC236}">
                <a16:creationId xmlns:a16="http://schemas.microsoft.com/office/drawing/2014/main" id="{67C183A1-F5A3-5945-86D9-F95168917C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198" y="4911740"/>
            <a:ext cx="457200" cy="457200"/>
          </a:xfrm>
          <a:prstGeom prst="rect">
            <a:avLst/>
          </a:prstGeom>
        </p:spPr>
      </p:pic>
      <p:pic>
        <p:nvPicPr>
          <p:cNvPr id="10" name="Graphic 9" descr="Crown outline">
            <a:extLst>
              <a:ext uri="{FF2B5EF4-FFF2-40B4-BE49-F238E27FC236}">
                <a16:creationId xmlns:a16="http://schemas.microsoft.com/office/drawing/2014/main" id="{8C974E97-98E9-4447-9BA4-11404697D5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1781" y="4911740"/>
            <a:ext cx="457200" cy="457200"/>
          </a:xfrm>
          <a:prstGeom prst="rect">
            <a:avLst/>
          </a:prstGeom>
        </p:spPr>
      </p:pic>
    </p:spTree>
    <p:extLst>
      <p:ext uri="{BB962C8B-B14F-4D97-AF65-F5344CB8AC3E}">
        <p14:creationId xmlns:p14="http://schemas.microsoft.com/office/powerpoint/2010/main" val="1596425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E945F9D3-8C16-864D-A70F-07A5EF45019A}"/>
              </a:ext>
            </a:extLst>
          </p:cNvPr>
          <p:cNvGraphicFramePr>
            <a:graphicFrameLocks noGrp="1"/>
          </p:cNvGraphicFramePr>
          <p:nvPr>
            <p:ph sz="quarter" idx="13"/>
            <p:extLst>
              <p:ext uri="{D42A27DB-BD31-4B8C-83A1-F6EECF244321}">
                <p14:modId xmlns:p14="http://schemas.microsoft.com/office/powerpoint/2010/main" val="2674197496"/>
              </p:ext>
            </p:extLst>
          </p:nvPr>
        </p:nvGraphicFramePr>
        <p:xfrm>
          <a:off x="804934" y="1599729"/>
          <a:ext cx="10582132" cy="2940978"/>
        </p:xfrm>
        <a:graphic>
          <a:graphicData uri="http://schemas.openxmlformats.org/drawingml/2006/table">
            <a:tbl>
              <a:tblPr firstRow="1" bandRow="1">
                <a:tableStyleId>{9DCAF9ED-07DC-4A11-8D7F-57B35C25682E}</a:tableStyleId>
              </a:tblPr>
              <a:tblGrid>
                <a:gridCol w="1225885">
                  <a:extLst>
                    <a:ext uri="{9D8B030D-6E8A-4147-A177-3AD203B41FA5}">
                      <a16:colId xmlns:a16="http://schemas.microsoft.com/office/drawing/2014/main" val="302341242"/>
                    </a:ext>
                  </a:extLst>
                </a:gridCol>
                <a:gridCol w="1318437">
                  <a:extLst>
                    <a:ext uri="{9D8B030D-6E8A-4147-A177-3AD203B41FA5}">
                      <a16:colId xmlns:a16="http://schemas.microsoft.com/office/drawing/2014/main" val="1285385363"/>
                    </a:ext>
                  </a:extLst>
                </a:gridCol>
                <a:gridCol w="1488558">
                  <a:extLst>
                    <a:ext uri="{9D8B030D-6E8A-4147-A177-3AD203B41FA5}">
                      <a16:colId xmlns:a16="http://schemas.microsoft.com/office/drawing/2014/main" val="2271348490"/>
                    </a:ext>
                  </a:extLst>
                </a:gridCol>
                <a:gridCol w="1435395">
                  <a:extLst>
                    <a:ext uri="{9D8B030D-6E8A-4147-A177-3AD203B41FA5}">
                      <a16:colId xmlns:a16="http://schemas.microsoft.com/office/drawing/2014/main" val="3236759011"/>
                    </a:ext>
                  </a:extLst>
                </a:gridCol>
                <a:gridCol w="1286540">
                  <a:extLst>
                    <a:ext uri="{9D8B030D-6E8A-4147-A177-3AD203B41FA5}">
                      <a16:colId xmlns:a16="http://schemas.microsoft.com/office/drawing/2014/main" val="2570386610"/>
                    </a:ext>
                  </a:extLst>
                </a:gridCol>
                <a:gridCol w="1360967">
                  <a:extLst>
                    <a:ext uri="{9D8B030D-6E8A-4147-A177-3AD203B41FA5}">
                      <a16:colId xmlns:a16="http://schemas.microsoft.com/office/drawing/2014/main" val="2870279571"/>
                    </a:ext>
                  </a:extLst>
                </a:gridCol>
                <a:gridCol w="1169582">
                  <a:extLst>
                    <a:ext uri="{9D8B030D-6E8A-4147-A177-3AD203B41FA5}">
                      <a16:colId xmlns:a16="http://schemas.microsoft.com/office/drawing/2014/main" val="2891434504"/>
                    </a:ext>
                  </a:extLst>
                </a:gridCol>
                <a:gridCol w="1296768">
                  <a:extLst>
                    <a:ext uri="{9D8B030D-6E8A-4147-A177-3AD203B41FA5}">
                      <a16:colId xmlns:a16="http://schemas.microsoft.com/office/drawing/2014/main" val="1678271363"/>
                    </a:ext>
                  </a:extLst>
                </a:gridCol>
              </a:tblGrid>
              <a:tr h="515466">
                <a:tc gridSpan="2">
                  <a:txBody>
                    <a:bodyPr/>
                    <a:lstStyle/>
                    <a:p>
                      <a:pPr algn="ctr" fontAlgn="b"/>
                      <a:r>
                        <a:rPr lang="en-US" sz="1400" b="1" u="none" strike="noStrike">
                          <a:solidFill>
                            <a:srgbClr val="FFFFFF"/>
                          </a:solidFill>
                          <a:effectLst/>
                        </a:rPr>
                        <a:t>Customer Type</a:t>
                      </a:r>
                      <a:endParaRPr lang="en-US" sz="1400" b="1" i="0" u="none" strike="noStrike">
                        <a:solidFill>
                          <a:srgbClr val="FFFFFF"/>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ctr" fontAlgn="b"/>
                      <a:r>
                        <a:rPr lang="en-US" sz="1400" b="1" u="none" strike="noStrike">
                          <a:solidFill>
                            <a:srgbClr val="FFFFFF"/>
                          </a:solidFill>
                          <a:effectLst/>
                        </a:rPr>
                        <a:t>Inflight </a:t>
                      </a:r>
                      <a:r>
                        <a:rPr lang="en-US" sz="1400" b="1" u="none" strike="noStrike" err="1">
                          <a:solidFill>
                            <a:srgbClr val="FFFFFF"/>
                          </a:solidFill>
                          <a:effectLst/>
                        </a:rPr>
                        <a:t>wifi</a:t>
                      </a:r>
                      <a:r>
                        <a:rPr lang="en-US" sz="1400" b="1" u="none" strike="noStrike">
                          <a:solidFill>
                            <a:srgbClr val="FFFFFF"/>
                          </a:solidFill>
                          <a:effectLst/>
                        </a:rPr>
                        <a:t> service</a:t>
                      </a:r>
                      <a:endParaRPr lang="en-US" sz="14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rgbClr val="FFFFFF"/>
                          </a:solidFill>
                          <a:effectLst/>
                        </a:rPr>
                        <a:t>Baggage handling</a:t>
                      </a:r>
                      <a:endParaRPr lang="en-US" sz="14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rgbClr val="FFFFFF"/>
                          </a:solidFill>
                          <a:effectLst/>
                        </a:rPr>
                        <a:t>Online boarding</a:t>
                      </a:r>
                      <a:endParaRPr lang="en-US" sz="14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rgbClr val="FFFFFF"/>
                          </a:solidFill>
                          <a:effectLst/>
                        </a:rPr>
                        <a:t>Inflight service</a:t>
                      </a:r>
                      <a:endParaRPr lang="en-US" sz="14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rgbClr val="FFFFFF"/>
                          </a:solidFill>
                          <a:effectLst/>
                        </a:rPr>
                        <a:t>Seat comfort</a:t>
                      </a:r>
                      <a:endParaRPr lang="en-US" sz="14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rgbClr val="FFFFFF"/>
                          </a:solidFill>
                          <a:effectLst/>
                        </a:rPr>
                        <a:t>Satisfaction</a:t>
                      </a:r>
                      <a:endParaRPr lang="en-US" sz="14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6888233"/>
                  </a:ext>
                </a:extLst>
              </a:tr>
              <a:tr h="606378">
                <a:tc rowSpan="2">
                  <a:txBody>
                    <a:bodyPr/>
                    <a:lstStyle/>
                    <a:p>
                      <a:pPr algn="ctr" fontAlgn="b"/>
                      <a:r>
                        <a:rPr lang="en-US" sz="1400" b="1" u="none" strike="noStrike">
                          <a:solidFill>
                            <a:srgbClr val="000000"/>
                          </a:solidFill>
                          <a:effectLst/>
                        </a:rPr>
                        <a:t>non-Business Travel</a:t>
                      </a:r>
                      <a:endParaRPr lang="en-US" sz="1400" b="1"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b"/>
                      <a:r>
                        <a:rPr lang="en-US" sz="1400" b="1" u="none" strike="noStrike">
                          <a:solidFill>
                            <a:srgbClr val="000000"/>
                          </a:solidFill>
                          <a:effectLst/>
                        </a:rPr>
                        <a:t>non-Loyal Customer </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2.63</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3.73</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2000" b="1" u="none" strike="noStrike">
                          <a:solidFill>
                            <a:srgbClr val="8A0021"/>
                          </a:solidFill>
                          <a:effectLst/>
                        </a:rPr>
                        <a:t>2.48</a:t>
                      </a:r>
                      <a:endParaRPr lang="en-CN" sz="2000" b="1" i="0" u="none" strike="noStrike">
                        <a:solidFill>
                          <a:srgbClr val="8A0021"/>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3.78</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2.98</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0.16</a:t>
                      </a:r>
                      <a:endParaRPr lang="en-CN"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04615381"/>
                  </a:ext>
                </a:extLst>
              </a:tr>
              <a:tr h="606378">
                <a:tc vMerge="1">
                  <a:txBody>
                    <a:bodyPr/>
                    <a:lstStyle/>
                    <a:p>
                      <a:pPr algn="ctr" fontAlgn="b"/>
                      <a:r>
                        <a:rPr lang="en-US" sz="1400" b="1" u="none" strike="noStrike">
                          <a:solidFill>
                            <a:srgbClr val="000000"/>
                          </a:solidFill>
                          <a:effectLst/>
                        </a:rPr>
                        <a:t>Non Business Travel + </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a:solidFill>
                            <a:srgbClr val="000000"/>
                          </a:solidFill>
                          <a:effectLst/>
                        </a:rPr>
                        <a:t>Loyal Customer </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2.52</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3.58</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2000" b="1" u="none" strike="noStrike">
                          <a:solidFill>
                            <a:srgbClr val="8A0021"/>
                          </a:solidFill>
                          <a:effectLst/>
                        </a:rPr>
                        <a:t>2.8</a:t>
                      </a:r>
                      <a:endParaRPr lang="en-CN" sz="2000" b="1" i="0" u="none" strike="noStrike">
                        <a:solidFill>
                          <a:srgbClr val="8A0021"/>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3.6</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3.2</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0.1</a:t>
                      </a:r>
                      <a:endParaRPr lang="en-CN"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9186465"/>
                  </a:ext>
                </a:extLst>
              </a:tr>
              <a:tr h="606378">
                <a:tc rowSpan="2">
                  <a:txBody>
                    <a:bodyPr/>
                    <a:lstStyle/>
                    <a:p>
                      <a:pPr algn="ctr" fontAlgn="b"/>
                      <a:r>
                        <a:rPr lang="en-US" sz="1400" b="1" u="none" strike="noStrike">
                          <a:solidFill>
                            <a:srgbClr val="000000"/>
                          </a:solidFill>
                          <a:effectLst/>
                        </a:rPr>
                        <a:t>Business Travel</a:t>
                      </a:r>
                    </a:p>
                  </a:txBody>
                  <a:tcPr marL="9525" marR="9525" marT="9525" marB="0" anchor="c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a:solidFill>
                            <a:srgbClr val="000000"/>
                          </a:solidFill>
                          <a:effectLst/>
                        </a:rPr>
                        <a:t>non-Loyal</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a:solidFill>
                            <a:srgbClr val="000000"/>
                          </a:solidFill>
                          <a:effectLst/>
                        </a:rPr>
                        <a:t>Customer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2.71</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3.69</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2000" b="1" u="none" strike="noStrike">
                          <a:solidFill>
                            <a:srgbClr val="8A0021"/>
                          </a:solidFill>
                          <a:effectLst/>
                        </a:rPr>
                        <a:t>2.71</a:t>
                      </a:r>
                      <a:endParaRPr lang="en-CN" sz="2000" b="1" i="0" u="none" strike="noStrike">
                        <a:solidFill>
                          <a:srgbClr val="8A0021"/>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3.7</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2.99</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0.24</a:t>
                      </a:r>
                      <a:endParaRPr lang="en-CN"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0408502"/>
                  </a:ext>
                </a:extLst>
              </a:tr>
              <a:tr h="606378">
                <a:tc vMerge="1">
                  <a:txBody>
                    <a:bodyPr/>
                    <a:lstStyle/>
                    <a:p>
                      <a:pPr algn="ctr" fontAlgn="b"/>
                      <a:r>
                        <a:rPr lang="en-US" sz="1400" b="1" u="none" strike="noStrike">
                          <a:solidFill>
                            <a:srgbClr val="000000"/>
                          </a:solidFill>
                          <a:effectLst/>
                        </a:rPr>
                        <a:t>Business Travel + </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a:solidFill>
                            <a:srgbClr val="000000"/>
                          </a:solidFill>
                          <a:effectLst/>
                        </a:rPr>
                        <a:t>Loyal Customer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2.86</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3.64</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3.72</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3.64</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3.75</a:t>
                      </a:r>
                      <a:endParaRPr lang="en-C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CN" sz="1600" b="0" u="none" strike="noStrike">
                          <a:solidFill>
                            <a:srgbClr val="000000"/>
                          </a:solidFill>
                          <a:effectLst/>
                        </a:rPr>
                        <a:t>0.71</a:t>
                      </a:r>
                      <a:endParaRPr lang="en-CN"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02419891"/>
                  </a:ext>
                </a:extLst>
              </a:tr>
            </a:tbl>
          </a:graphicData>
        </a:graphic>
      </p:graphicFrame>
      <p:sp>
        <p:nvSpPr>
          <p:cNvPr id="3" name="Content Placeholder 2">
            <a:extLst>
              <a:ext uri="{FF2B5EF4-FFF2-40B4-BE49-F238E27FC236}">
                <a16:creationId xmlns:a16="http://schemas.microsoft.com/office/drawing/2014/main" id="{FC9DA285-3C10-C544-87DC-D79D9F6CA97C}"/>
              </a:ext>
            </a:extLst>
          </p:cNvPr>
          <p:cNvSpPr>
            <a:spLocks noGrp="1"/>
          </p:cNvSpPr>
          <p:nvPr>
            <p:ph sz="quarter" idx="14"/>
          </p:nvPr>
        </p:nvSpPr>
        <p:spPr/>
        <p:txBody>
          <a:bodyPr/>
          <a:lstStyle/>
          <a:p>
            <a:r>
              <a:rPr lang="en-CN"/>
              <a:t>Interpretation</a:t>
            </a:r>
          </a:p>
        </p:txBody>
      </p:sp>
      <p:sp>
        <p:nvSpPr>
          <p:cNvPr id="6" name="Content Placeholder 1">
            <a:extLst>
              <a:ext uri="{FF2B5EF4-FFF2-40B4-BE49-F238E27FC236}">
                <a16:creationId xmlns:a16="http://schemas.microsoft.com/office/drawing/2014/main" id="{9910EB9A-2F89-4A47-960F-02076F7B3666}"/>
              </a:ext>
            </a:extLst>
          </p:cNvPr>
          <p:cNvSpPr txBox="1">
            <a:spLocks/>
          </p:cNvSpPr>
          <p:nvPr/>
        </p:nvSpPr>
        <p:spPr>
          <a:xfrm>
            <a:off x="402167" y="743741"/>
            <a:ext cx="871643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N" sz="1400"/>
              <a:t>Type of Travel/Loyalty</a:t>
            </a:r>
          </a:p>
        </p:txBody>
      </p:sp>
      <p:sp>
        <p:nvSpPr>
          <p:cNvPr id="7" name="TextBox 6">
            <a:extLst>
              <a:ext uri="{FF2B5EF4-FFF2-40B4-BE49-F238E27FC236}">
                <a16:creationId xmlns:a16="http://schemas.microsoft.com/office/drawing/2014/main" id="{14760812-B4AE-6F46-9EB6-B60D1D0ED771}"/>
              </a:ext>
            </a:extLst>
          </p:cNvPr>
          <p:cNvSpPr txBox="1"/>
          <p:nvPr/>
        </p:nvSpPr>
        <p:spPr>
          <a:xfrm>
            <a:off x="3067270" y="4753117"/>
            <a:ext cx="10246195" cy="2722284"/>
          </a:xfrm>
          <a:prstGeom prst="rect">
            <a:avLst/>
          </a:prstGeom>
          <a:noFill/>
        </p:spPr>
        <p:txBody>
          <a:bodyPr wrap="square" rtlCol="0">
            <a:spAutoFit/>
          </a:bodyPr>
          <a:lstStyle/>
          <a:p>
            <a:pPr>
              <a:lnSpc>
                <a:spcPct val="150000"/>
              </a:lnSpc>
            </a:pPr>
            <a:r>
              <a:rPr lang="en-US" sz="2000" b="1">
                <a:solidFill>
                  <a:schemeClr val="accent1"/>
                </a:solidFill>
                <a:ea typeface="微软雅黑" panose="020B0503020204020204" pitchFamily="34" charset="-122"/>
                <a:cs typeface="+mj-cs"/>
              </a:rPr>
              <a:t>Findings</a:t>
            </a:r>
          </a:p>
          <a:p>
            <a:pPr marL="800100" lvl="1" indent="-342900">
              <a:lnSpc>
                <a:spcPct val="150000"/>
              </a:lnSpc>
              <a:buFont typeface="Arial" panose="020B0604020202020204" pitchFamily="34" charset="0"/>
              <a:buChar char="•"/>
            </a:pPr>
            <a:r>
              <a:rPr lang="en-US">
                <a:solidFill>
                  <a:schemeClr val="accent1"/>
                </a:solidFill>
                <a:ea typeface="微软雅黑" panose="020B0503020204020204" pitchFamily="34" charset="-122"/>
              </a:rPr>
              <a:t>Baggage Handling and Inflight service are exceptional</a:t>
            </a:r>
          </a:p>
          <a:p>
            <a:pPr marL="800100" lvl="1" indent="-342900">
              <a:lnSpc>
                <a:spcPct val="150000"/>
              </a:lnSpc>
              <a:buFont typeface="Arial" panose="020B0604020202020204" pitchFamily="34" charset="0"/>
              <a:buChar char="•"/>
            </a:pPr>
            <a:r>
              <a:rPr lang="en-US" b="1">
                <a:solidFill>
                  <a:schemeClr val="accent1"/>
                </a:solidFill>
                <a:ea typeface="微软雅黑" panose="020B0503020204020204" pitchFamily="34" charset="-122"/>
              </a:rPr>
              <a:t>Online Boarding </a:t>
            </a:r>
            <a:r>
              <a:rPr lang="en-US">
                <a:solidFill>
                  <a:schemeClr val="accent1"/>
                </a:solidFill>
                <a:ea typeface="微软雅黑" panose="020B0503020204020204" pitchFamily="34" charset="-122"/>
              </a:rPr>
              <a:t>is not satisfying the majority groups</a:t>
            </a:r>
          </a:p>
          <a:p>
            <a:pPr marL="800100" lvl="1" indent="-342900">
              <a:lnSpc>
                <a:spcPct val="150000"/>
              </a:lnSpc>
              <a:buFont typeface="Arial" panose="020B0604020202020204" pitchFamily="34" charset="0"/>
              <a:buChar char="•"/>
            </a:pPr>
            <a:endParaRPr lang="en-CN" sz="2000">
              <a:solidFill>
                <a:schemeClr val="accent1"/>
              </a:solidFill>
              <a:ea typeface="微软雅黑" panose="020B0503020204020204" pitchFamily="34" charset="-122"/>
              <a:cs typeface="+mj-cs"/>
            </a:endParaRPr>
          </a:p>
          <a:p>
            <a:pPr marL="800100" lvl="1" indent="-342900">
              <a:lnSpc>
                <a:spcPct val="150000"/>
              </a:lnSpc>
              <a:buFont typeface="Arial" panose="020B0604020202020204" pitchFamily="34" charset="0"/>
              <a:buChar char="•"/>
            </a:pPr>
            <a:endParaRPr lang="en-CN" sz="2000">
              <a:solidFill>
                <a:schemeClr val="accent1"/>
              </a:solidFill>
              <a:ea typeface="微软雅黑" panose="020B0503020204020204" pitchFamily="34" charset="-122"/>
              <a:cs typeface="+mj-cs"/>
            </a:endParaRPr>
          </a:p>
          <a:p>
            <a:pPr marL="342900" indent="-342900">
              <a:lnSpc>
                <a:spcPct val="150000"/>
              </a:lnSpc>
              <a:buFont typeface="Arial" panose="020B0604020202020204" pitchFamily="34" charset="0"/>
              <a:buChar char="•"/>
            </a:pPr>
            <a:endParaRPr lang="en-CN" sz="2000">
              <a:solidFill>
                <a:schemeClr val="accent1"/>
              </a:solidFill>
              <a:ea typeface="微软雅黑" panose="020B0503020204020204" pitchFamily="34" charset="-122"/>
              <a:cs typeface="+mj-cs"/>
            </a:endParaRPr>
          </a:p>
        </p:txBody>
      </p:sp>
      <p:pic>
        <p:nvPicPr>
          <p:cNvPr id="11" name="Graphic 10" descr="Briefcase outline">
            <a:extLst>
              <a:ext uri="{FF2B5EF4-FFF2-40B4-BE49-F238E27FC236}">
                <a16:creationId xmlns:a16="http://schemas.microsoft.com/office/drawing/2014/main" id="{3C49440A-A20A-DB44-95A2-9CA11EC6C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2526" y="4824950"/>
            <a:ext cx="457200" cy="457200"/>
          </a:xfrm>
          <a:prstGeom prst="rect">
            <a:avLst/>
          </a:prstGeom>
        </p:spPr>
      </p:pic>
      <p:pic>
        <p:nvPicPr>
          <p:cNvPr id="12" name="Graphic 11" descr="Care outline">
            <a:extLst>
              <a:ext uri="{FF2B5EF4-FFF2-40B4-BE49-F238E27FC236}">
                <a16:creationId xmlns:a16="http://schemas.microsoft.com/office/drawing/2014/main" id="{E57386D9-37F0-374D-B61D-27DDF16B7D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7554" y="4824950"/>
            <a:ext cx="457200" cy="457200"/>
          </a:xfrm>
          <a:prstGeom prst="rect">
            <a:avLst/>
          </a:prstGeom>
        </p:spPr>
      </p:pic>
    </p:spTree>
    <p:extLst>
      <p:ext uri="{BB962C8B-B14F-4D97-AF65-F5344CB8AC3E}">
        <p14:creationId xmlns:p14="http://schemas.microsoft.com/office/powerpoint/2010/main" val="187047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689573-1733-C74C-AEFE-8B937581C809}"/>
              </a:ext>
            </a:extLst>
          </p:cNvPr>
          <p:cNvSpPr>
            <a:spLocks noGrp="1"/>
          </p:cNvSpPr>
          <p:nvPr>
            <p:ph sz="quarter" idx="13"/>
          </p:nvPr>
        </p:nvSpPr>
        <p:spPr/>
        <p:txBody>
          <a:bodyPr/>
          <a:lstStyle/>
          <a:p>
            <a:r>
              <a:rPr lang="en-US"/>
              <a:t>Potential area of improvement</a:t>
            </a:r>
            <a:endParaRPr lang="en-CN"/>
          </a:p>
        </p:txBody>
      </p:sp>
      <p:sp>
        <p:nvSpPr>
          <p:cNvPr id="3" name="Content Placeholder 2">
            <a:extLst>
              <a:ext uri="{FF2B5EF4-FFF2-40B4-BE49-F238E27FC236}">
                <a16:creationId xmlns:a16="http://schemas.microsoft.com/office/drawing/2014/main" id="{9C283DFA-A38D-2047-B8A8-E58178489D66}"/>
              </a:ext>
            </a:extLst>
          </p:cNvPr>
          <p:cNvSpPr>
            <a:spLocks noGrp="1"/>
          </p:cNvSpPr>
          <p:nvPr>
            <p:ph sz="quarter" idx="14"/>
          </p:nvPr>
        </p:nvSpPr>
        <p:spPr/>
        <p:txBody>
          <a:bodyPr/>
          <a:lstStyle/>
          <a:p>
            <a:r>
              <a:rPr lang="en-CN"/>
              <a:t>Recommendation</a:t>
            </a:r>
          </a:p>
        </p:txBody>
      </p:sp>
      <p:sp>
        <p:nvSpPr>
          <p:cNvPr id="4" name="TextBox 3">
            <a:extLst>
              <a:ext uri="{FF2B5EF4-FFF2-40B4-BE49-F238E27FC236}">
                <a16:creationId xmlns:a16="http://schemas.microsoft.com/office/drawing/2014/main" id="{917F3B9C-A356-1646-B612-3E1BCD352119}"/>
              </a:ext>
            </a:extLst>
          </p:cNvPr>
          <p:cNvSpPr txBox="1"/>
          <p:nvPr/>
        </p:nvSpPr>
        <p:spPr>
          <a:xfrm>
            <a:off x="1041215" y="1483999"/>
            <a:ext cx="2705365" cy="400110"/>
          </a:xfrm>
          <a:prstGeom prst="rect">
            <a:avLst/>
          </a:prstGeom>
          <a:noFill/>
        </p:spPr>
        <p:txBody>
          <a:bodyPr wrap="square" rtlCol="0">
            <a:spAutoFit/>
          </a:bodyPr>
          <a:lstStyle/>
          <a:p>
            <a:r>
              <a:rPr lang="en-US" sz="2000" b="1">
                <a:solidFill>
                  <a:schemeClr val="accent1"/>
                </a:solidFill>
                <a:ea typeface="微软雅黑" panose="020B0503020204020204" pitchFamily="34" charset="-122"/>
              </a:rPr>
              <a:t>Inflight </a:t>
            </a:r>
            <a:r>
              <a:rPr lang="en-US" sz="2000" b="1" err="1">
                <a:solidFill>
                  <a:schemeClr val="accent1"/>
                </a:solidFill>
                <a:ea typeface="微软雅黑" panose="020B0503020204020204" pitchFamily="34" charset="-122"/>
              </a:rPr>
              <a:t>Wifi</a:t>
            </a:r>
            <a:r>
              <a:rPr lang="en-US" sz="2000" b="1">
                <a:solidFill>
                  <a:schemeClr val="accent1"/>
                </a:solidFill>
                <a:ea typeface="微软雅黑" panose="020B0503020204020204" pitchFamily="34" charset="-122"/>
              </a:rPr>
              <a:t> service</a:t>
            </a:r>
          </a:p>
        </p:txBody>
      </p:sp>
      <p:pic>
        <p:nvPicPr>
          <p:cNvPr id="5" name="Picture 4">
            <a:extLst>
              <a:ext uri="{FF2B5EF4-FFF2-40B4-BE49-F238E27FC236}">
                <a16:creationId xmlns:a16="http://schemas.microsoft.com/office/drawing/2014/main" id="{000E67E4-D06E-9843-9A61-532B12AFF9FA}"/>
              </a:ext>
            </a:extLst>
          </p:cNvPr>
          <p:cNvPicPr>
            <a:picLocks noChangeAspect="1"/>
          </p:cNvPicPr>
          <p:nvPr/>
        </p:nvPicPr>
        <p:blipFill>
          <a:blip r:embed="rId3">
            <a:alphaModFix amt="70000"/>
          </a:blip>
          <a:stretch>
            <a:fillRect/>
          </a:stretch>
        </p:blipFill>
        <p:spPr>
          <a:xfrm>
            <a:off x="904734" y="2180224"/>
            <a:ext cx="2592036" cy="2843168"/>
          </a:xfrm>
          <a:prstGeom prst="rect">
            <a:avLst/>
          </a:prstGeom>
        </p:spPr>
      </p:pic>
      <p:sp>
        <p:nvSpPr>
          <p:cNvPr id="6" name="TextBox 5">
            <a:extLst>
              <a:ext uri="{FF2B5EF4-FFF2-40B4-BE49-F238E27FC236}">
                <a16:creationId xmlns:a16="http://schemas.microsoft.com/office/drawing/2014/main" id="{EDAB1CE2-C089-404A-91EE-F0D26BC6F4E6}"/>
              </a:ext>
            </a:extLst>
          </p:cNvPr>
          <p:cNvSpPr txBox="1"/>
          <p:nvPr/>
        </p:nvSpPr>
        <p:spPr>
          <a:xfrm>
            <a:off x="5056371" y="1438792"/>
            <a:ext cx="2042555" cy="400110"/>
          </a:xfrm>
          <a:prstGeom prst="rect">
            <a:avLst/>
          </a:prstGeom>
          <a:noFill/>
        </p:spPr>
        <p:txBody>
          <a:bodyPr wrap="square" rtlCol="0">
            <a:spAutoFit/>
          </a:bodyPr>
          <a:lstStyle/>
          <a:p>
            <a:r>
              <a:rPr lang="en-US" sz="2000" b="1">
                <a:solidFill>
                  <a:schemeClr val="accent1"/>
                </a:solidFill>
                <a:ea typeface="微软雅黑" panose="020B0503020204020204" pitchFamily="34" charset="-122"/>
              </a:rPr>
              <a:t>Seat Comfort</a:t>
            </a:r>
            <a:endParaRPr lang="en-CN" sz="2000" b="1">
              <a:solidFill>
                <a:schemeClr val="accent1"/>
              </a:solidFill>
            </a:endParaRPr>
          </a:p>
        </p:txBody>
      </p:sp>
      <p:sp>
        <p:nvSpPr>
          <p:cNvPr id="7" name="TextBox 6">
            <a:extLst>
              <a:ext uri="{FF2B5EF4-FFF2-40B4-BE49-F238E27FC236}">
                <a16:creationId xmlns:a16="http://schemas.microsoft.com/office/drawing/2014/main" id="{724781BC-C20E-3841-887A-19EB6371E7F3}"/>
              </a:ext>
            </a:extLst>
          </p:cNvPr>
          <p:cNvSpPr txBox="1"/>
          <p:nvPr/>
        </p:nvSpPr>
        <p:spPr>
          <a:xfrm>
            <a:off x="8614465" y="1465356"/>
            <a:ext cx="2236518" cy="707886"/>
          </a:xfrm>
          <a:prstGeom prst="rect">
            <a:avLst/>
          </a:prstGeom>
          <a:noFill/>
        </p:spPr>
        <p:txBody>
          <a:bodyPr wrap="square" rtlCol="0">
            <a:spAutoFit/>
          </a:bodyPr>
          <a:lstStyle/>
          <a:p>
            <a:r>
              <a:rPr lang="en-US" sz="2000" b="1">
                <a:solidFill>
                  <a:schemeClr val="accent1"/>
                </a:solidFill>
                <a:ea typeface="微软雅黑" panose="020B0503020204020204" pitchFamily="34" charset="-122"/>
              </a:rPr>
              <a:t>Online Boarding </a:t>
            </a:r>
          </a:p>
          <a:p>
            <a:endParaRPr lang="en-CN" sz="2000" b="1">
              <a:solidFill>
                <a:schemeClr val="accent1"/>
              </a:solidFill>
            </a:endParaRPr>
          </a:p>
        </p:txBody>
      </p:sp>
      <p:pic>
        <p:nvPicPr>
          <p:cNvPr id="8" name="Picture 7">
            <a:extLst>
              <a:ext uri="{FF2B5EF4-FFF2-40B4-BE49-F238E27FC236}">
                <a16:creationId xmlns:a16="http://schemas.microsoft.com/office/drawing/2014/main" id="{D7F63D89-4C61-3F49-BC3A-4F03BA0F961F}"/>
              </a:ext>
            </a:extLst>
          </p:cNvPr>
          <p:cNvPicPr>
            <a:picLocks noChangeAspect="1"/>
          </p:cNvPicPr>
          <p:nvPr/>
        </p:nvPicPr>
        <p:blipFill rotWithShape="1">
          <a:blip r:embed="rId4">
            <a:alphaModFix amt="70000"/>
          </a:blip>
          <a:srcRect r="4189"/>
          <a:stretch/>
        </p:blipFill>
        <p:spPr>
          <a:xfrm>
            <a:off x="4657337" y="2170474"/>
            <a:ext cx="2591490" cy="2826000"/>
          </a:xfrm>
          <a:prstGeom prst="rect">
            <a:avLst/>
          </a:prstGeom>
        </p:spPr>
      </p:pic>
      <p:pic>
        <p:nvPicPr>
          <p:cNvPr id="9" name="Picture 8">
            <a:extLst>
              <a:ext uri="{FF2B5EF4-FFF2-40B4-BE49-F238E27FC236}">
                <a16:creationId xmlns:a16="http://schemas.microsoft.com/office/drawing/2014/main" id="{738104AD-DDD9-BD4A-BE03-F60548A3FECC}"/>
              </a:ext>
            </a:extLst>
          </p:cNvPr>
          <p:cNvPicPr>
            <a:picLocks noChangeAspect="1"/>
          </p:cNvPicPr>
          <p:nvPr/>
        </p:nvPicPr>
        <p:blipFill rotWithShape="1">
          <a:blip r:embed="rId5">
            <a:alphaModFix amt="70000"/>
          </a:blip>
          <a:srcRect l="5323" r="4038"/>
          <a:stretch/>
        </p:blipFill>
        <p:spPr>
          <a:xfrm>
            <a:off x="8409394" y="2197392"/>
            <a:ext cx="2591490" cy="2826000"/>
          </a:xfrm>
          <a:prstGeom prst="rect">
            <a:avLst/>
          </a:prstGeom>
        </p:spPr>
      </p:pic>
    </p:spTree>
    <p:extLst>
      <p:ext uri="{BB962C8B-B14F-4D97-AF65-F5344CB8AC3E}">
        <p14:creationId xmlns:p14="http://schemas.microsoft.com/office/powerpoint/2010/main" val="508378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57BD4B-2B5B-6F4C-93FD-8FC96F171959}"/>
              </a:ext>
            </a:extLst>
          </p:cNvPr>
          <p:cNvSpPr>
            <a:spLocks noGrp="1"/>
          </p:cNvSpPr>
          <p:nvPr>
            <p:ph sz="quarter" idx="13"/>
          </p:nvPr>
        </p:nvSpPr>
        <p:spPr/>
        <p:txBody>
          <a:bodyPr/>
          <a:lstStyle/>
          <a:p>
            <a:r>
              <a:rPr lang="en-CN"/>
              <a:t>Analysis on Inflight Wifi Service</a:t>
            </a:r>
          </a:p>
        </p:txBody>
      </p:sp>
      <p:sp>
        <p:nvSpPr>
          <p:cNvPr id="3" name="Content Placeholder 2">
            <a:extLst>
              <a:ext uri="{FF2B5EF4-FFF2-40B4-BE49-F238E27FC236}">
                <a16:creationId xmlns:a16="http://schemas.microsoft.com/office/drawing/2014/main" id="{011F2AD1-D002-7F4B-B986-A55706808612}"/>
              </a:ext>
            </a:extLst>
          </p:cNvPr>
          <p:cNvSpPr>
            <a:spLocks noGrp="1"/>
          </p:cNvSpPr>
          <p:nvPr>
            <p:ph sz="quarter" idx="14"/>
          </p:nvPr>
        </p:nvSpPr>
        <p:spPr/>
        <p:txBody>
          <a:bodyPr/>
          <a:lstStyle/>
          <a:p>
            <a:r>
              <a:rPr lang="en-CN"/>
              <a:t>Recommendation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431A5E-F32D-1248-BE21-EE01316AFB0F}"/>
                  </a:ext>
                </a:extLst>
              </p:cNvPr>
              <p:cNvSpPr txBox="1"/>
              <p:nvPr/>
            </p:nvSpPr>
            <p:spPr>
              <a:xfrm>
                <a:off x="4384304" y="1404524"/>
                <a:ext cx="7807696" cy="5447645"/>
              </a:xfrm>
              <a:prstGeom prst="rect">
                <a:avLst/>
              </a:prstGeom>
              <a:noFill/>
            </p:spPr>
            <p:txBody>
              <a:bodyPr wrap="square" rtlCol="0">
                <a:spAutoFit/>
              </a:bodyPr>
              <a:lstStyle/>
              <a:p>
                <a:r>
                  <a:rPr lang="en-CN" sz="2400" b="1">
                    <a:solidFill>
                      <a:schemeClr val="accent1"/>
                    </a:solidFill>
                  </a:rPr>
                  <a:t>Revenue</a:t>
                </a:r>
              </a:p>
              <a:p>
                <a:pPr marL="742950" lvl="1" indent="-285750">
                  <a:buFont typeface="Arial" panose="020B0604020202020204" pitchFamily="34" charset="0"/>
                  <a:buChar char="•"/>
                </a:pPr>
                <a:r>
                  <a:rPr lang="en-US" sz="2000">
                    <a:solidFill>
                      <a:schemeClr val="accent1"/>
                    </a:solidFill>
                  </a:rPr>
                  <a:t>Approx. 5% of passengers would use</a:t>
                </a:r>
              </a:p>
              <a:p>
                <a:pPr marL="742950" lvl="1" indent="-285750">
                  <a:buFont typeface="Arial" panose="020B0604020202020204" pitchFamily="34" charset="0"/>
                  <a:buChar char="•"/>
                </a:pPr>
                <a:r>
                  <a:rPr lang="en-US" sz="2000">
                    <a:solidFill>
                      <a:schemeClr val="accent1"/>
                    </a:solidFill>
                  </a:rPr>
                  <a:t>Normal rates: hour-pass $10, full-use $20</a:t>
                </a:r>
              </a:p>
              <a:p>
                <a:pPr marL="742950" lvl="1" indent="-285750">
                  <a:buFont typeface="Arial" panose="020B0604020202020204" pitchFamily="34" charset="0"/>
                  <a:buChar char="•"/>
                </a:pPr>
                <a:r>
                  <a:rPr lang="en-US" sz="2000">
                    <a:solidFill>
                      <a:schemeClr val="accent1"/>
                    </a:solidFill>
                  </a:rPr>
                  <a:t>Estimate revenue per flight: $10 * 200 * 5% </a:t>
                </a:r>
                <a14:m>
                  <m:oMath xmlns:m="http://schemas.openxmlformats.org/officeDocument/2006/math">
                    <m:r>
                      <a:rPr lang="en-US" sz="2000" i="1" smtClean="0">
                        <a:solidFill>
                          <a:schemeClr val="accent1"/>
                        </a:solidFill>
                        <a:latin typeface="Cambria Math" panose="02040503050406030204" pitchFamily="18" charset="0"/>
                        <a:ea typeface="Cambria Math" panose="02040503050406030204" pitchFamily="18" charset="0"/>
                      </a:rPr>
                      <m:t>≈</m:t>
                    </m:r>
                  </m:oMath>
                </a14:m>
                <a:r>
                  <a:rPr lang="en-US" sz="2000">
                    <a:solidFill>
                      <a:schemeClr val="accent1"/>
                    </a:solidFill>
                  </a:rPr>
                  <a:t> $100</a:t>
                </a:r>
              </a:p>
              <a:p>
                <a:endParaRPr lang="en-CN" sz="2400">
                  <a:solidFill>
                    <a:schemeClr val="accent1"/>
                  </a:solidFill>
                </a:endParaRPr>
              </a:p>
              <a:p>
                <a:r>
                  <a:rPr lang="en-CN" sz="2400" b="1">
                    <a:solidFill>
                      <a:schemeClr val="accent1"/>
                    </a:solidFill>
                  </a:rPr>
                  <a:t>Cost</a:t>
                </a:r>
              </a:p>
              <a:p>
                <a:pPr marL="742950" lvl="1" indent="-285750">
                  <a:buFont typeface="Arial" panose="020B0604020202020204" pitchFamily="34" charset="0"/>
                  <a:buChar char="•"/>
                </a:pPr>
                <a:r>
                  <a:rPr lang="en-CN" sz="2000">
                    <a:solidFill>
                      <a:schemeClr val="accent1"/>
                    </a:solidFill>
                  </a:rPr>
                  <a:t>Installation: </a:t>
                </a:r>
                <a:r>
                  <a:rPr lang="en-US" sz="2000">
                    <a:solidFill>
                      <a:schemeClr val="accent1"/>
                    </a:solidFill>
                  </a:rPr>
                  <a:t>$200,000 ~ $300,000 per plane</a:t>
                </a:r>
              </a:p>
              <a:p>
                <a:pPr marL="742950" lvl="1" indent="-285750">
                  <a:buFont typeface="Arial" panose="020B0604020202020204" pitchFamily="34" charset="0"/>
                  <a:buChar char="•"/>
                </a:pPr>
                <a:r>
                  <a:rPr lang="en-US" sz="2000">
                    <a:solidFill>
                      <a:schemeClr val="accent1"/>
                    </a:solidFill>
                  </a:rPr>
                  <a:t>Recurring Service Cost: $4345 ~ $9995 /month</a:t>
                </a:r>
              </a:p>
              <a:p>
                <a:pPr marL="742950" lvl="1" indent="-285750">
                  <a:buFont typeface="Arial" panose="020B0604020202020204" pitchFamily="34" charset="0"/>
                  <a:buChar char="•"/>
                </a:pPr>
                <a:r>
                  <a:rPr lang="en-US" sz="2000">
                    <a:solidFill>
                      <a:schemeClr val="accent1"/>
                    </a:solidFill>
                  </a:rPr>
                  <a:t>Labor cost: 4-6 mechanics </a:t>
                </a:r>
                <a:r>
                  <a:rPr lang="en-US" sz="2000" b="1">
                    <a:solidFill>
                      <a:schemeClr val="accent1"/>
                    </a:solidFill>
                  </a:rPr>
                  <a:t>*</a:t>
                </a:r>
                <a:r>
                  <a:rPr lang="en-US" sz="2000">
                    <a:solidFill>
                      <a:schemeClr val="accent1"/>
                    </a:solidFill>
                  </a:rPr>
                  <a:t> 72 hours * $30/hour (for 737/A320) </a:t>
                </a:r>
              </a:p>
              <a:p>
                <a:pPr lvl="1"/>
                <a:endParaRPr lang="en-US" sz="2400">
                  <a:solidFill>
                    <a:schemeClr val="accent1"/>
                  </a:solidFill>
                </a:endParaRPr>
              </a:p>
              <a:p>
                <a:pPr lvl="1"/>
                <a:endParaRPr lang="en-US" sz="2400">
                  <a:solidFill>
                    <a:schemeClr val="accent1"/>
                  </a:solidFill>
                </a:endParaRPr>
              </a:p>
              <a:p>
                <a:r>
                  <a:rPr lang="en-US" sz="3200">
                    <a:solidFill>
                      <a:schemeClr val="accent1"/>
                    </a:solidFill>
                  </a:rPr>
                  <a:t>      Payback Period: Approx. </a:t>
                </a:r>
                <a:r>
                  <a:rPr lang="en-US" sz="3200" b="1">
                    <a:solidFill>
                      <a:schemeClr val="accent1"/>
                    </a:solidFill>
                  </a:rPr>
                  <a:t>41 months</a:t>
                </a:r>
              </a:p>
              <a:p>
                <a:pPr marL="285750" indent="-285750">
                  <a:buFont typeface="Arial" panose="020B0604020202020204" pitchFamily="34" charset="0"/>
                  <a:buChar char="•"/>
                </a:pPr>
                <a:endParaRPr lang="en-CN" sz="2400">
                  <a:solidFill>
                    <a:schemeClr val="accent1"/>
                  </a:solidFill>
                </a:endParaRPr>
              </a:p>
              <a:p>
                <a:endParaRPr lang="en-US" sz="2400">
                  <a:solidFill>
                    <a:schemeClr val="accent1"/>
                  </a:solidFill>
                </a:endParaRPr>
              </a:p>
              <a:p>
                <a:endParaRPr lang="en-CN" sz="2400">
                  <a:solidFill>
                    <a:schemeClr val="accent1"/>
                  </a:solidFill>
                </a:endParaRPr>
              </a:p>
            </p:txBody>
          </p:sp>
        </mc:Choice>
        <mc:Fallback xmlns="">
          <p:sp>
            <p:nvSpPr>
              <p:cNvPr id="5" name="TextBox 4">
                <a:extLst>
                  <a:ext uri="{FF2B5EF4-FFF2-40B4-BE49-F238E27FC236}">
                    <a16:creationId xmlns:a16="http://schemas.microsoft.com/office/drawing/2014/main" id="{01431A5E-F32D-1248-BE21-EE01316AFB0F}"/>
                  </a:ext>
                </a:extLst>
              </p:cNvPr>
              <p:cNvSpPr txBox="1">
                <a:spLocks noRot="1" noChangeAspect="1" noMove="1" noResize="1" noEditPoints="1" noAdjustHandles="1" noChangeArrowheads="1" noChangeShapeType="1" noTextEdit="1"/>
              </p:cNvSpPr>
              <p:nvPr/>
            </p:nvSpPr>
            <p:spPr>
              <a:xfrm>
                <a:off x="4384304" y="1404524"/>
                <a:ext cx="7807696" cy="5447645"/>
              </a:xfrm>
              <a:prstGeom prst="rect">
                <a:avLst/>
              </a:prstGeom>
              <a:blipFill>
                <a:blip r:embed="rId3"/>
                <a:stretch>
                  <a:fillRect l="-1171" t="-89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EE22158-6A66-454E-9470-BADB1DCA8FBE}"/>
              </a:ext>
            </a:extLst>
          </p:cNvPr>
          <p:cNvPicPr>
            <a:picLocks noChangeAspect="1"/>
          </p:cNvPicPr>
          <p:nvPr/>
        </p:nvPicPr>
        <p:blipFill>
          <a:blip r:embed="rId4">
            <a:alphaModFix/>
          </a:blip>
          <a:stretch>
            <a:fillRect/>
          </a:stretch>
        </p:blipFill>
        <p:spPr>
          <a:xfrm>
            <a:off x="651080" y="1426657"/>
            <a:ext cx="3291527" cy="3610430"/>
          </a:xfrm>
          <a:prstGeom prst="rect">
            <a:avLst/>
          </a:prstGeom>
        </p:spPr>
      </p:pic>
      <p:pic>
        <p:nvPicPr>
          <p:cNvPr id="9" name="Graphic 8" descr="Stopwatch 75% outline">
            <a:extLst>
              <a:ext uri="{FF2B5EF4-FFF2-40B4-BE49-F238E27FC236}">
                <a16:creationId xmlns:a16="http://schemas.microsoft.com/office/drawing/2014/main" id="{0626DAA2-85E2-024F-B6FE-10C3CF5981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1975" y="4933418"/>
            <a:ext cx="774991" cy="774991"/>
          </a:xfrm>
          <a:prstGeom prst="rect">
            <a:avLst/>
          </a:prstGeom>
        </p:spPr>
      </p:pic>
    </p:spTree>
    <p:extLst>
      <p:ext uri="{BB962C8B-B14F-4D97-AF65-F5344CB8AC3E}">
        <p14:creationId xmlns:p14="http://schemas.microsoft.com/office/powerpoint/2010/main" val="3351688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57BD4B-2B5B-6F4C-93FD-8FC96F171959}"/>
              </a:ext>
            </a:extLst>
          </p:cNvPr>
          <p:cNvSpPr>
            <a:spLocks noGrp="1"/>
          </p:cNvSpPr>
          <p:nvPr>
            <p:ph sz="quarter" idx="13"/>
          </p:nvPr>
        </p:nvSpPr>
        <p:spPr/>
        <p:txBody>
          <a:bodyPr/>
          <a:lstStyle/>
          <a:p>
            <a:r>
              <a:rPr lang="en-CN"/>
              <a:t>Analysis on Seat Comfort</a:t>
            </a:r>
          </a:p>
        </p:txBody>
      </p:sp>
      <p:sp>
        <p:nvSpPr>
          <p:cNvPr id="3" name="Content Placeholder 2">
            <a:extLst>
              <a:ext uri="{FF2B5EF4-FFF2-40B4-BE49-F238E27FC236}">
                <a16:creationId xmlns:a16="http://schemas.microsoft.com/office/drawing/2014/main" id="{011F2AD1-D002-7F4B-B986-A55706808612}"/>
              </a:ext>
            </a:extLst>
          </p:cNvPr>
          <p:cNvSpPr>
            <a:spLocks noGrp="1"/>
          </p:cNvSpPr>
          <p:nvPr>
            <p:ph sz="quarter" idx="14"/>
          </p:nvPr>
        </p:nvSpPr>
        <p:spPr/>
        <p:txBody>
          <a:bodyPr/>
          <a:lstStyle/>
          <a:p>
            <a:r>
              <a:rPr lang="en-CN"/>
              <a:t>Recommendation</a:t>
            </a:r>
          </a:p>
        </p:txBody>
      </p:sp>
      <p:sp>
        <p:nvSpPr>
          <p:cNvPr id="6" name="TextBox 5">
            <a:extLst>
              <a:ext uri="{FF2B5EF4-FFF2-40B4-BE49-F238E27FC236}">
                <a16:creationId xmlns:a16="http://schemas.microsoft.com/office/drawing/2014/main" id="{B64E6E80-B1CC-9845-B7A1-24377F336D1F}"/>
              </a:ext>
            </a:extLst>
          </p:cNvPr>
          <p:cNvSpPr txBox="1"/>
          <p:nvPr/>
        </p:nvSpPr>
        <p:spPr>
          <a:xfrm>
            <a:off x="4759908" y="1736995"/>
            <a:ext cx="7432091" cy="4308872"/>
          </a:xfrm>
          <a:prstGeom prst="rect">
            <a:avLst/>
          </a:prstGeom>
          <a:noFill/>
        </p:spPr>
        <p:txBody>
          <a:bodyPr wrap="square" rtlCol="0">
            <a:spAutoFit/>
          </a:bodyPr>
          <a:lstStyle/>
          <a:p>
            <a:r>
              <a:rPr lang="en-CN" sz="2400" b="1">
                <a:solidFill>
                  <a:schemeClr val="accent1"/>
                </a:solidFill>
              </a:rPr>
              <a:t>Production Cost</a:t>
            </a:r>
          </a:p>
          <a:p>
            <a:pPr marL="342900" indent="-342900">
              <a:buFont typeface="Arial" panose="020B0604020202020204" pitchFamily="34" charset="0"/>
              <a:buChar char="•"/>
            </a:pPr>
            <a:r>
              <a:rPr lang="en-CN" sz="2000" b="1">
                <a:solidFill>
                  <a:schemeClr val="accent1"/>
                </a:solidFill>
              </a:rPr>
              <a:t>$3000 ~ $5000 </a:t>
            </a:r>
            <a:r>
              <a:rPr lang="en-CN" sz="2000">
                <a:solidFill>
                  <a:schemeClr val="accent1"/>
                </a:solidFill>
              </a:rPr>
              <a:t>per economy class seat; </a:t>
            </a:r>
            <a:r>
              <a:rPr lang="en-CN" sz="2000" b="1">
                <a:solidFill>
                  <a:schemeClr val="accent1"/>
                </a:solidFill>
              </a:rPr>
              <a:t>$10000 </a:t>
            </a:r>
            <a:r>
              <a:rPr lang="en-CN" sz="2000">
                <a:solidFill>
                  <a:schemeClr val="accent1"/>
                </a:solidFill>
              </a:rPr>
              <a:t>for long flights</a:t>
            </a:r>
          </a:p>
          <a:p>
            <a:pPr marL="342900" indent="-342900">
              <a:buFont typeface="Arial" panose="020B0604020202020204" pitchFamily="34" charset="0"/>
              <a:buChar char="•"/>
            </a:pPr>
            <a:r>
              <a:rPr lang="en-CN" sz="2000" b="1">
                <a:solidFill>
                  <a:schemeClr val="accent1"/>
                </a:solidFill>
              </a:rPr>
              <a:t>$30000 ~ $80000  </a:t>
            </a:r>
            <a:r>
              <a:rPr lang="en-CN" sz="2000">
                <a:solidFill>
                  <a:schemeClr val="accent1"/>
                </a:solidFill>
              </a:rPr>
              <a:t>per business class seat</a:t>
            </a:r>
          </a:p>
          <a:p>
            <a:r>
              <a:rPr lang="en-CN">
                <a:solidFill>
                  <a:schemeClr val="accent1"/>
                </a:solidFill>
              </a:rPr>
              <a:t>* World most popular plane (Boeing 737-800: </a:t>
            </a:r>
            <a:r>
              <a:rPr lang="en-US">
                <a:solidFill>
                  <a:schemeClr val="accent1"/>
                </a:solidFill>
              </a:rPr>
              <a:t>189 economy seats occupancy) </a:t>
            </a:r>
          </a:p>
          <a:p>
            <a:endParaRPr lang="en-CN" sz="2000">
              <a:solidFill>
                <a:schemeClr val="accent1"/>
              </a:solidFill>
            </a:endParaRPr>
          </a:p>
          <a:p>
            <a:endParaRPr lang="en-CN" sz="2000">
              <a:solidFill>
                <a:schemeClr val="accent1"/>
              </a:solidFill>
            </a:endParaRPr>
          </a:p>
          <a:p>
            <a:endParaRPr lang="en-CN" sz="2400" b="1">
              <a:solidFill>
                <a:schemeClr val="accent1"/>
              </a:solidFill>
            </a:endParaRPr>
          </a:p>
          <a:p>
            <a:endParaRPr lang="en-CN" sz="2400" b="1">
              <a:solidFill>
                <a:schemeClr val="accent1"/>
              </a:solidFill>
            </a:endParaRPr>
          </a:p>
          <a:p>
            <a:r>
              <a:rPr lang="en-CN" sz="2400" b="1">
                <a:solidFill>
                  <a:schemeClr val="accent1"/>
                </a:solidFill>
              </a:rPr>
              <a:t>Design and Installation</a:t>
            </a:r>
          </a:p>
          <a:p>
            <a:pPr marL="342900" indent="-342900">
              <a:buFont typeface="Arial" panose="020B0604020202020204" pitchFamily="34" charset="0"/>
              <a:buChar char="•"/>
            </a:pPr>
            <a:r>
              <a:rPr lang="en-CN" sz="2000">
                <a:solidFill>
                  <a:schemeClr val="accent1"/>
                </a:solidFill>
              </a:rPr>
              <a:t>New seat designment is the stage that takes most of the time</a:t>
            </a:r>
          </a:p>
          <a:p>
            <a:pPr marL="342900" indent="-342900">
              <a:buFont typeface="Arial" panose="020B0604020202020204" pitchFamily="34" charset="0"/>
              <a:buChar char="•"/>
            </a:pPr>
            <a:r>
              <a:rPr lang="en-US" sz="2000">
                <a:solidFill>
                  <a:schemeClr val="accent1"/>
                </a:solidFill>
              </a:rPr>
              <a:t>Hard for groundbreaking improvement</a:t>
            </a:r>
            <a:endParaRPr lang="en-CN" sz="2000">
              <a:solidFill>
                <a:schemeClr val="accent1"/>
              </a:solidFill>
            </a:endParaRPr>
          </a:p>
          <a:p>
            <a:endParaRPr lang="en-CN" sz="2000">
              <a:solidFill>
                <a:schemeClr val="accent1"/>
              </a:solidFill>
            </a:endParaRPr>
          </a:p>
          <a:p>
            <a:endParaRPr lang="en-CN" sz="2000">
              <a:solidFill>
                <a:schemeClr val="accent1"/>
              </a:solidFill>
            </a:endParaRPr>
          </a:p>
        </p:txBody>
      </p:sp>
      <p:pic>
        <p:nvPicPr>
          <p:cNvPr id="7" name="Picture 6">
            <a:extLst>
              <a:ext uri="{FF2B5EF4-FFF2-40B4-BE49-F238E27FC236}">
                <a16:creationId xmlns:a16="http://schemas.microsoft.com/office/drawing/2014/main" id="{A8190582-DAA9-BF48-B2A5-460972873549}"/>
              </a:ext>
            </a:extLst>
          </p:cNvPr>
          <p:cNvPicPr>
            <a:picLocks noChangeAspect="1"/>
          </p:cNvPicPr>
          <p:nvPr/>
        </p:nvPicPr>
        <p:blipFill rotWithShape="1">
          <a:blip r:embed="rId3">
            <a:alphaModFix/>
          </a:blip>
          <a:srcRect r="4189"/>
          <a:stretch/>
        </p:blipFill>
        <p:spPr>
          <a:xfrm>
            <a:off x="542950" y="1736995"/>
            <a:ext cx="3452015" cy="3764396"/>
          </a:xfrm>
          <a:prstGeom prst="rect">
            <a:avLst/>
          </a:prstGeom>
        </p:spPr>
      </p:pic>
      <p:sp>
        <p:nvSpPr>
          <p:cNvPr id="9" name="TextBox 8">
            <a:extLst>
              <a:ext uri="{FF2B5EF4-FFF2-40B4-BE49-F238E27FC236}">
                <a16:creationId xmlns:a16="http://schemas.microsoft.com/office/drawing/2014/main" id="{6ED8B1E9-5A57-2546-8E36-779ED6E26214}"/>
              </a:ext>
            </a:extLst>
          </p:cNvPr>
          <p:cNvSpPr txBox="1"/>
          <p:nvPr/>
        </p:nvSpPr>
        <p:spPr>
          <a:xfrm>
            <a:off x="5280769" y="3136612"/>
            <a:ext cx="8583667" cy="584775"/>
          </a:xfrm>
          <a:prstGeom prst="rect">
            <a:avLst/>
          </a:prstGeom>
          <a:noFill/>
        </p:spPr>
        <p:txBody>
          <a:bodyPr wrap="square">
            <a:spAutoFit/>
          </a:bodyPr>
          <a:lstStyle/>
          <a:p>
            <a:r>
              <a:rPr lang="en-US" sz="3200">
                <a:solidFill>
                  <a:schemeClr val="accent1"/>
                </a:solidFill>
              </a:rPr>
              <a:t>Estimated Production Cost: </a:t>
            </a:r>
            <a:r>
              <a:rPr lang="en-US" sz="3200" b="1">
                <a:solidFill>
                  <a:schemeClr val="accent1"/>
                </a:solidFill>
              </a:rPr>
              <a:t>$1,890,000</a:t>
            </a:r>
          </a:p>
        </p:txBody>
      </p:sp>
      <p:pic>
        <p:nvPicPr>
          <p:cNvPr id="11" name="Graphic 10" descr="Money outline">
            <a:extLst>
              <a:ext uri="{FF2B5EF4-FFF2-40B4-BE49-F238E27FC236}">
                <a16:creationId xmlns:a16="http://schemas.microsoft.com/office/drawing/2014/main" id="{ABB6C989-99B1-CD48-9C50-2387355363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7951" y="3136612"/>
            <a:ext cx="584775" cy="584775"/>
          </a:xfrm>
          <a:prstGeom prst="rect">
            <a:avLst/>
          </a:prstGeom>
        </p:spPr>
      </p:pic>
    </p:spTree>
    <p:extLst>
      <p:ext uri="{BB962C8B-B14F-4D97-AF65-F5344CB8AC3E}">
        <p14:creationId xmlns:p14="http://schemas.microsoft.com/office/powerpoint/2010/main" val="27702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57BD4B-2B5B-6F4C-93FD-8FC96F171959}"/>
              </a:ext>
            </a:extLst>
          </p:cNvPr>
          <p:cNvSpPr>
            <a:spLocks noGrp="1"/>
          </p:cNvSpPr>
          <p:nvPr>
            <p:ph sz="quarter" idx="13"/>
          </p:nvPr>
        </p:nvSpPr>
        <p:spPr/>
        <p:txBody>
          <a:bodyPr/>
          <a:lstStyle/>
          <a:p>
            <a:r>
              <a:rPr lang="en-CN"/>
              <a:t>Analysis on Online Boarding</a:t>
            </a:r>
          </a:p>
        </p:txBody>
      </p:sp>
      <p:sp>
        <p:nvSpPr>
          <p:cNvPr id="3" name="Content Placeholder 2">
            <a:extLst>
              <a:ext uri="{FF2B5EF4-FFF2-40B4-BE49-F238E27FC236}">
                <a16:creationId xmlns:a16="http://schemas.microsoft.com/office/drawing/2014/main" id="{011F2AD1-D002-7F4B-B986-A55706808612}"/>
              </a:ext>
            </a:extLst>
          </p:cNvPr>
          <p:cNvSpPr>
            <a:spLocks noGrp="1"/>
          </p:cNvSpPr>
          <p:nvPr>
            <p:ph sz="quarter" idx="14"/>
          </p:nvPr>
        </p:nvSpPr>
        <p:spPr/>
        <p:txBody>
          <a:bodyPr/>
          <a:lstStyle/>
          <a:p>
            <a:r>
              <a:rPr lang="en-CN"/>
              <a:t>Recommendation</a:t>
            </a:r>
          </a:p>
        </p:txBody>
      </p:sp>
      <p:sp>
        <p:nvSpPr>
          <p:cNvPr id="4" name="TextBox 3">
            <a:extLst>
              <a:ext uri="{FF2B5EF4-FFF2-40B4-BE49-F238E27FC236}">
                <a16:creationId xmlns:a16="http://schemas.microsoft.com/office/drawing/2014/main" id="{6C3CDED1-DFA9-8B4B-9125-6FFE2BD2F842}"/>
              </a:ext>
            </a:extLst>
          </p:cNvPr>
          <p:cNvSpPr txBox="1"/>
          <p:nvPr/>
        </p:nvSpPr>
        <p:spPr>
          <a:xfrm>
            <a:off x="4184109" y="1426657"/>
            <a:ext cx="8197930" cy="6001643"/>
          </a:xfrm>
          <a:prstGeom prst="rect">
            <a:avLst/>
          </a:prstGeom>
          <a:noFill/>
        </p:spPr>
        <p:txBody>
          <a:bodyPr wrap="square" rtlCol="0">
            <a:spAutoFit/>
          </a:bodyPr>
          <a:lstStyle/>
          <a:p>
            <a:r>
              <a:rPr lang="en-CN" sz="2400" b="1">
                <a:solidFill>
                  <a:schemeClr val="accent1"/>
                </a:solidFill>
              </a:rPr>
              <a:t>Software Development is the key</a:t>
            </a:r>
          </a:p>
          <a:p>
            <a:endParaRPr lang="en-CN" sz="2400" b="1">
              <a:solidFill>
                <a:schemeClr val="accent1"/>
              </a:solidFill>
            </a:endParaRPr>
          </a:p>
          <a:p>
            <a:r>
              <a:rPr lang="en-CN" sz="2000">
                <a:solidFill>
                  <a:schemeClr val="accent1"/>
                </a:solidFill>
              </a:rPr>
              <a:t>Time</a:t>
            </a:r>
            <a:r>
              <a:rPr lang="en-US" sz="2000">
                <a:solidFill>
                  <a:schemeClr val="accent1"/>
                </a:solidFill>
              </a:rPr>
              <a:t>: </a:t>
            </a:r>
          </a:p>
          <a:p>
            <a:pPr marL="285750" indent="-285750">
              <a:buFont typeface="Arial" panose="020B0604020202020204" pitchFamily="34" charset="0"/>
              <a:buChar char="•"/>
            </a:pPr>
            <a:r>
              <a:rPr lang="en-US" sz="2000">
                <a:solidFill>
                  <a:schemeClr val="accent1"/>
                </a:solidFill>
              </a:rPr>
              <a:t>30 days for building up an application from scratch</a:t>
            </a:r>
          </a:p>
          <a:p>
            <a:pPr marL="285750" indent="-285750">
              <a:buFont typeface="Arial" panose="020B0604020202020204" pitchFamily="34" charset="0"/>
              <a:buChar char="•"/>
            </a:pPr>
            <a:r>
              <a:rPr lang="en-US" sz="2000">
                <a:solidFill>
                  <a:schemeClr val="accent1"/>
                </a:solidFill>
              </a:rPr>
              <a:t>2 to 3 weeks at most for version update</a:t>
            </a:r>
          </a:p>
          <a:p>
            <a:endParaRPr lang="en-CN" sz="2000">
              <a:solidFill>
                <a:schemeClr val="accent1"/>
              </a:solidFill>
            </a:endParaRPr>
          </a:p>
          <a:p>
            <a:r>
              <a:rPr lang="en-CN" sz="2000">
                <a:solidFill>
                  <a:schemeClr val="accent1"/>
                </a:solidFill>
              </a:rPr>
              <a:t>Labor</a:t>
            </a:r>
            <a:r>
              <a:rPr lang="en-US" sz="2000">
                <a:solidFill>
                  <a:schemeClr val="accent1"/>
                </a:solidFill>
              </a:rPr>
              <a:t>:  </a:t>
            </a:r>
          </a:p>
          <a:p>
            <a:pPr marL="285750" indent="-285750">
              <a:buFont typeface="Arial" panose="020B0604020202020204" pitchFamily="34" charset="0"/>
              <a:buChar char="•"/>
            </a:pPr>
            <a:r>
              <a:rPr lang="en-US" sz="2000">
                <a:solidFill>
                  <a:schemeClr val="accent1"/>
                </a:solidFill>
              </a:rPr>
              <a:t>A team of 5 including project manager and CS engineers</a:t>
            </a:r>
          </a:p>
          <a:p>
            <a:endParaRPr lang="en-US" sz="2000">
              <a:solidFill>
                <a:schemeClr val="accent1"/>
              </a:solidFill>
            </a:endParaRPr>
          </a:p>
          <a:p>
            <a:r>
              <a:rPr lang="en-CN" sz="2000">
                <a:solidFill>
                  <a:schemeClr val="accent1"/>
                </a:solidFill>
              </a:rPr>
              <a:t>Cost</a:t>
            </a:r>
            <a:r>
              <a:rPr lang="en-US" sz="2000">
                <a:solidFill>
                  <a:schemeClr val="accent1"/>
                </a:solidFill>
              </a:rPr>
              <a:t>: </a:t>
            </a:r>
          </a:p>
          <a:p>
            <a:pPr marL="285750" indent="-285750">
              <a:buFont typeface="Arial" panose="020B0604020202020204" pitchFamily="34" charset="0"/>
              <a:buChar char="•"/>
            </a:pPr>
            <a:r>
              <a:rPr lang="en-US" sz="2000">
                <a:solidFill>
                  <a:schemeClr val="accent1"/>
                </a:solidFill>
              </a:rPr>
              <a:t>Software Development: </a:t>
            </a:r>
          </a:p>
          <a:p>
            <a:r>
              <a:rPr lang="en-US" sz="2000">
                <a:solidFill>
                  <a:schemeClr val="accent1"/>
                </a:solidFill>
              </a:rPr>
              <a:t>	5 people * 30 days * 8 hours/day * $50/hour = $60,000</a:t>
            </a:r>
          </a:p>
          <a:p>
            <a:pPr lvl="1"/>
            <a:endParaRPr lang="en-US" sz="3200">
              <a:solidFill>
                <a:schemeClr val="accent1"/>
              </a:solidFill>
            </a:endParaRPr>
          </a:p>
          <a:p>
            <a:r>
              <a:rPr lang="en-US" sz="3200">
                <a:solidFill>
                  <a:schemeClr val="accent1"/>
                </a:solidFill>
              </a:rPr>
              <a:t>       Total Cost: </a:t>
            </a:r>
            <a:r>
              <a:rPr lang="en-US" sz="3200" b="1">
                <a:solidFill>
                  <a:schemeClr val="accent1"/>
                </a:solidFill>
              </a:rPr>
              <a:t>$100,000 </a:t>
            </a:r>
            <a:r>
              <a:rPr lang="en-US" sz="2000">
                <a:solidFill>
                  <a:schemeClr val="accent1"/>
                </a:solidFill>
              </a:rPr>
              <a:t>(development + maintenance) </a:t>
            </a:r>
            <a:endParaRPr lang="en-CN" sz="2000">
              <a:solidFill>
                <a:schemeClr val="accent1"/>
              </a:solidFill>
            </a:endParaRPr>
          </a:p>
          <a:p>
            <a:pPr marL="285750" indent="-285750">
              <a:buFont typeface="Arial" panose="020B0604020202020204" pitchFamily="34" charset="0"/>
              <a:buChar char="•"/>
            </a:pPr>
            <a:endParaRPr lang="en-US">
              <a:solidFill>
                <a:schemeClr val="accent1"/>
              </a:solidFill>
            </a:endParaRPr>
          </a:p>
          <a:p>
            <a:pPr marL="285750" indent="-285750">
              <a:buFont typeface="Arial" panose="020B0604020202020204" pitchFamily="34" charset="0"/>
              <a:buChar char="•"/>
            </a:pPr>
            <a:endParaRPr lang="en-CN">
              <a:solidFill>
                <a:schemeClr val="accent1"/>
              </a:solidFill>
            </a:endParaRPr>
          </a:p>
          <a:p>
            <a:endParaRPr lang="en-CN">
              <a:solidFill>
                <a:schemeClr val="accent1"/>
              </a:solidFill>
            </a:endParaRPr>
          </a:p>
          <a:p>
            <a:endParaRPr lang="en-CN">
              <a:solidFill>
                <a:schemeClr val="accent1"/>
              </a:solidFill>
            </a:endParaRPr>
          </a:p>
        </p:txBody>
      </p:sp>
      <p:pic>
        <p:nvPicPr>
          <p:cNvPr id="6" name="Picture 5">
            <a:extLst>
              <a:ext uri="{FF2B5EF4-FFF2-40B4-BE49-F238E27FC236}">
                <a16:creationId xmlns:a16="http://schemas.microsoft.com/office/drawing/2014/main" id="{C9D0CB8B-7A9B-4E4E-A43D-8EE47263BCA6}"/>
              </a:ext>
            </a:extLst>
          </p:cNvPr>
          <p:cNvPicPr>
            <a:picLocks noChangeAspect="1"/>
          </p:cNvPicPr>
          <p:nvPr/>
        </p:nvPicPr>
        <p:blipFill rotWithShape="1">
          <a:blip r:embed="rId3">
            <a:alphaModFix/>
          </a:blip>
          <a:srcRect l="5323" r="4038"/>
          <a:stretch/>
        </p:blipFill>
        <p:spPr>
          <a:xfrm>
            <a:off x="568420" y="1426657"/>
            <a:ext cx="3445439" cy="3757225"/>
          </a:xfrm>
          <a:prstGeom prst="rect">
            <a:avLst/>
          </a:prstGeom>
        </p:spPr>
      </p:pic>
      <p:pic>
        <p:nvPicPr>
          <p:cNvPr id="7" name="Graphic 6" descr="Money outline">
            <a:extLst>
              <a:ext uri="{FF2B5EF4-FFF2-40B4-BE49-F238E27FC236}">
                <a16:creationId xmlns:a16="http://schemas.microsoft.com/office/drawing/2014/main" id="{6A783AFD-7337-0B43-964D-412CBB65A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4109" y="5694617"/>
            <a:ext cx="584775" cy="584775"/>
          </a:xfrm>
          <a:prstGeom prst="rect">
            <a:avLst/>
          </a:prstGeom>
        </p:spPr>
      </p:pic>
    </p:spTree>
    <p:extLst>
      <p:ext uri="{BB962C8B-B14F-4D97-AF65-F5344CB8AC3E}">
        <p14:creationId xmlns:p14="http://schemas.microsoft.com/office/powerpoint/2010/main" val="2676371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57BD4B-2B5B-6F4C-93FD-8FC96F171959}"/>
              </a:ext>
            </a:extLst>
          </p:cNvPr>
          <p:cNvSpPr>
            <a:spLocks noGrp="1"/>
          </p:cNvSpPr>
          <p:nvPr>
            <p:ph sz="quarter" idx="13"/>
          </p:nvPr>
        </p:nvSpPr>
        <p:spPr/>
        <p:txBody>
          <a:bodyPr/>
          <a:lstStyle/>
          <a:p>
            <a:r>
              <a:rPr lang="en-CN"/>
              <a:t>Summary</a:t>
            </a:r>
          </a:p>
        </p:txBody>
      </p:sp>
      <p:sp>
        <p:nvSpPr>
          <p:cNvPr id="3" name="Content Placeholder 2">
            <a:extLst>
              <a:ext uri="{FF2B5EF4-FFF2-40B4-BE49-F238E27FC236}">
                <a16:creationId xmlns:a16="http://schemas.microsoft.com/office/drawing/2014/main" id="{011F2AD1-D002-7F4B-B986-A55706808612}"/>
              </a:ext>
            </a:extLst>
          </p:cNvPr>
          <p:cNvSpPr>
            <a:spLocks noGrp="1"/>
          </p:cNvSpPr>
          <p:nvPr>
            <p:ph sz="quarter" idx="14"/>
          </p:nvPr>
        </p:nvSpPr>
        <p:spPr/>
        <p:txBody>
          <a:bodyPr/>
          <a:lstStyle/>
          <a:p>
            <a:r>
              <a:rPr lang="en-CN"/>
              <a:t>Recommendation</a:t>
            </a:r>
          </a:p>
        </p:txBody>
      </p:sp>
      <p:sp>
        <p:nvSpPr>
          <p:cNvPr id="7" name="TextBox 6">
            <a:extLst>
              <a:ext uri="{FF2B5EF4-FFF2-40B4-BE49-F238E27FC236}">
                <a16:creationId xmlns:a16="http://schemas.microsoft.com/office/drawing/2014/main" id="{59C4D040-9492-B14E-8D08-A9D78C3ED200}"/>
              </a:ext>
            </a:extLst>
          </p:cNvPr>
          <p:cNvSpPr txBox="1"/>
          <p:nvPr/>
        </p:nvSpPr>
        <p:spPr>
          <a:xfrm>
            <a:off x="1211413" y="1370009"/>
            <a:ext cx="2705365" cy="400110"/>
          </a:xfrm>
          <a:prstGeom prst="rect">
            <a:avLst/>
          </a:prstGeom>
          <a:noFill/>
        </p:spPr>
        <p:txBody>
          <a:bodyPr wrap="square" rtlCol="0">
            <a:spAutoFit/>
          </a:bodyPr>
          <a:lstStyle/>
          <a:p>
            <a:r>
              <a:rPr lang="en-US" sz="2000" b="1">
                <a:solidFill>
                  <a:schemeClr val="accent1"/>
                </a:solidFill>
                <a:ea typeface="微软雅黑" panose="020B0503020204020204" pitchFamily="34" charset="-122"/>
              </a:rPr>
              <a:t>Inflight </a:t>
            </a:r>
            <a:r>
              <a:rPr lang="en-US" sz="2000" b="1" err="1">
                <a:solidFill>
                  <a:schemeClr val="accent1"/>
                </a:solidFill>
                <a:ea typeface="微软雅黑" panose="020B0503020204020204" pitchFamily="34" charset="-122"/>
              </a:rPr>
              <a:t>Wifi</a:t>
            </a:r>
            <a:r>
              <a:rPr lang="en-US" sz="2000" b="1">
                <a:solidFill>
                  <a:schemeClr val="accent1"/>
                </a:solidFill>
                <a:ea typeface="微软雅黑" panose="020B0503020204020204" pitchFamily="34" charset="-122"/>
              </a:rPr>
              <a:t> Service</a:t>
            </a:r>
          </a:p>
        </p:txBody>
      </p:sp>
      <p:pic>
        <p:nvPicPr>
          <p:cNvPr id="8" name="Picture 7">
            <a:extLst>
              <a:ext uri="{FF2B5EF4-FFF2-40B4-BE49-F238E27FC236}">
                <a16:creationId xmlns:a16="http://schemas.microsoft.com/office/drawing/2014/main" id="{AC7FE351-956E-9C44-8355-32DE7C004637}"/>
              </a:ext>
            </a:extLst>
          </p:cNvPr>
          <p:cNvPicPr>
            <a:picLocks noChangeAspect="1"/>
          </p:cNvPicPr>
          <p:nvPr/>
        </p:nvPicPr>
        <p:blipFill>
          <a:blip r:embed="rId3">
            <a:alphaModFix/>
          </a:blip>
          <a:stretch>
            <a:fillRect/>
          </a:stretch>
        </p:blipFill>
        <p:spPr>
          <a:xfrm>
            <a:off x="841988" y="2161471"/>
            <a:ext cx="3124190" cy="3426880"/>
          </a:xfrm>
          <a:prstGeom prst="rect">
            <a:avLst/>
          </a:prstGeom>
        </p:spPr>
      </p:pic>
      <p:sp>
        <p:nvSpPr>
          <p:cNvPr id="9" name="TextBox 8">
            <a:extLst>
              <a:ext uri="{FF2B5EF4-FFF2-40B4-BE49-F238E27FC236}">
                <a16:creationId xmlns:a16="http://schemas.microsoft.com/office/drawing/2014/main" id="{2DA45D9F-8578-E04A-811A-7062185AA10E}"/>
              </a:ext>
            </a:extLst>
          </p:cNvPr>
          <p:cNvSpPr txBox="1"/>
          <p:nvPr/>
        </p:nvSpPr>
        <p:spPr>
          <a:xfrm>
            <a:off x="5432317" y="1407418"/>
            <a:ext cx="2042555" cy="400110"/>
          </a:xfrm>
          <a:prstGeom prst="rect">
            <a:avLst/>
          </a:prstGeom>
          <a:noFill/>
        </p:spPr>
        <p:txBody>
          <a:bodyPr wrap="square" rtlCol="0">
            <a:spAutoFit/>
          </a:bodyPr>
          <a:lstStyle/>
          <a:p>
            <a:r>
              <a:rPr lang="en-US" sz="2000" b="1">
                <a:solidFill>
                  <a:schemeClr val="accent1"/>
                </a:solidFill>
                <a:ea typeface="微软雅黑" panose="020B0503020204020204" pitchFamily="34" charset="-122"/>
              </a:rPr>
              <a:t>Seat Comfort</a:t>
            </a:r>
            <a:endParaRPr lang="en-CN" sz="2000" b="1">
              <a:solidFill>
                <a:schemeClr val="accent1"/>
              </a:solidFill>
            </a:endParaRPr>
          </a:p>
        </p:txBody>
      </p:sp>
      <p:sp>
        <p:nvSpPr>
          <p:cNvPr id="10" name="TextBox 9">
            <a:extLst>
              <a:ext uri="{FF2B5EF4-FFF2-40B4-BE49-F238E27FC236}">
                <a16:creationId xmlns:a16="http://schemas.microsoft.com/office/drawing/2014/main" id="{407B970E-3760-214D-B3B4-77BCA7269485}"/>
              </a:ext>
            </a:extLst>
          </p:cNvPr>
          <p:cNvSpPr txBox="1"/>
          <p:nvPr/>
        </p:nvSpPr>
        <p:spPr>
          <a:xfrm>
            <a:off x="8990411" y="1453585"/>
            <a:ext cx="2236518" cy="707886"/>
          </a:xfrm>
          <a:prstGeom prst="rect">
            <a:avLst/>
          </a:prstGeom>
          <a:noFill/>
        </p:spPr>
        <p:txBody>
          <a:bodyPr wrap="square" rtlCol="0">
            <a:spAutoFit/>
          </a:bodyPr>
          <a:lstStyle/>
          <a:p>
            <a:r>
              <a:rPr lang="en-US" sz="2000" b="1">
                <a:solidFill>
                  <a:schemeClr val="accent1"/>
                </a:solidFill>
                <a:ea typeface="微软雅黑" panose="020B0503020204020204" pitchFamily="34" charset="-122"/>
              </a:rPr>
              <a:t>Online Boarding </a:t>
            </a:r>
          </a:p>
          <a:p>
            <a:endParaRPr lang="en-CN" sz="2000" b="1">
              <a:solidFill>
                <a:schemeClr val="accent1"/>
              </a:solidFill>
            </a:endParaRPr>
          </a:p>
        </p:txBody>
      </p:sp>
      <p:pic>
        <p:nvPicPr>
          <p:cNvPr id="11" name="Picture 10">
            <a:extLst>
              <a:ext uri="{FF2B5EF4-FFF2-40B4-BE49-F238E27FC236}">
                <a16:creationId xmlns:a16="http://schemas.microsoft.com/office/drawing/2014/main" id="{18FF4D7A-C405-B940-8041-4F9D3B3078D8}"/>
              </a:ext>
            </a:extLst>
          </p:cNvPr>
          <p:cNvPicPr>
            <a:picLocks noChangeAspect="1"/>
          </p:cNvPicPr>
          <p:nvPr/>
        </p:nvPicPr>
        <p:blipFill rotWithShape="1">
          <a:blip r:embed="rId4">
            <a:alphaModFix amt="20000"/>
          </a:blip>
          <a:srcRect r="4189"/>
          <a:stretch/>
        </p:blipFill>
        <p:spPr>
          <a:xfrm>
            <a:off x="4549264" y="2161471"/>
            <a:ext cx="3124189" cy="3406904"/>
          </a:xfrm>
          <a:prstGeom prst="rect">
            <a:avLst/>
          </a:prstGeom>
        </p:spPr>
      </p:pic>
      <p:pic>
        <p:nvPicPr>
          <p:cNvPr id="12" name="Picture 11">
            <a:extLst>
              <a:ext uri="{FF2B5EF4-FFF2-40B4-BE49-F238E27FC236}">
                <a16:creationId xmlns:a16="http://schemas.microsoft.com/office/drawing/2014/main" id="{ADC28CF5-286A-9C4D-8692-B0F326BC636F}"/>
              </a:ext>
            </a:extLst>
          </p:cNvPr>
          <p:cNvPicPr>
            <a:picLocks noChangeAspect="1"/>
          </p:cNvPicPr>
          <p:nvPr/>
        </p:nvPicPr>
        <p:blipFill rotWithShape="1">
          <a:blip r:embed="rId5">
            <a:alphaModFix/>
          </a:blip>
          <a:srcRect l="5323" r="4038"/>
          <a:stretch/>
        </p:blipFill>
        <p:spPr>
          <a:xfrm>
            <a:off x="8546575" y="2136109"/>
            <a:ext cx="3124189" cy="3406904"/>
          </a:xfrm>
          <a:prstGeom prst="rect">
            <a:avLst/>
          </a:prstGeom>
        </p:spPr>
      </p:pic>
      <p:pic>
        <p:nvPicPr>
          <p:cNvPr id="14" name="Graphic 13" descr="Badge Tick1 with solid fill">
            <a:extLst>
              <a:ext uri="{FF2B5EF4-FFF2-40B4-BE49-F238E27FC236}">
                <a16:creationId xmlns:a16="http://schemas.microsoft.com/office/drawing/2014/main" id="{500517E8-E441-8940-8989-6D6699E238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1139" y="4761916"/>
            <a:ext cx="914400" cy="914400"/>
          </a:xfrm>
          <a:prstGeom prst="rect">
            <a:avLst/>
          </a:prstGeom>
        </p:spPr>
      </p:pic>
      <p:pic>
        <p:nvPicPr>
          <p:cNvPr id="16" name="Graphic 15" descr="Close with solid fill">
            <a:extLst>
              <a:ext uri="{FF2B5EF4-FFF2-40B4-BE49-F238E27FC236}">
                <a16:creationId xmlns:a16="http://schemas.microsoft.com/office/drawing/2014/main" id="{8246A929-F1FE-7B4C-9A55-6CDC66E44A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3835" y="4783132"/>
            <a:ext cx="914400" cy="914400"/>
          </a:xfrm>
          <a:prstGeom prst="rect">
            <a:avLst/>
          </a:prstGeom>
        </p:spPr>
      </p:pic>
      <p:pic>
        <p:nvPicPr>
          <p:cNvPr id="17" name="Graphic 16" descr="Badge Tick1 with solid fill">
            <a:extLst>
              <a:ext uri="{FF2B5EF4-FFF2-40B4-BE49-F238E27FC236}">
                <a16:creationId xmlns:a16="http://schemas.microsoft.com/office/drawing/2014/main" id="{EA51D3A9-AC0F-6B4A-BD44-AC62526D7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9729" y="4696530"/>
            <a:ext cx="914400" cy="914400"/>
          </a:xfrm>
          <a:prstGeom prst="rect">
            <a:avLst/>
          </a:prstGeom>
        </p:spPr>
      </p:pic>
    </p:spTree>
    <p:extLst>
      <p:ext uri="{BB962C8B-B14F-4D97-AF65-F5344CB8AC3E}">
        <p14:creationId xmlns:p14="http://schemas.microsoft.com/office/powerpoint/2010/main" val="1577645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451F-F928-674A-B494-31D20BE4552B}"/>
              </a:ext>
            </a:extLst>
          </p:cNvPr>
          <p:cNvSpPr>
            <a:spLocks noGrp="1"/>
          </p:cNvSpPr>
          <p:nvPr>
            <p:ph type="title"/>
          </p:nvPr>
        </p:nvSpPr>
        <p:spPr>
          <a:xfrm>
            <a:off x="838200" y="842962"/>
            <a:ext cx="10515600" cy="5172075"/>
          </a:xfrm>
        </p:spPr>
        <p:txBody>
          <a:bodyPr>
            <a:normAutofit/>
          </a:bodyPr>
          <a:lstStyle/>
          <a:p>
            <a:pPr algn="ctr"/>
            <a:r>
              <a:rPr lang="en-US" sz="23900" b="1"/>
              <a:t>Q &amp; A</a:t>
            </a:r>
          </a:p>
        </p:txBody>
      </p:sp>
    </p:spTree>
    <p:extLst>
      <p:ext uri="{BB962C8B-B14F-4D97-AF65-F5344CB8AC3E}">
        <p14:creationId xmlns:p14="http://schemas.microsoft.com/office/powerpoint/2010/main" val="45503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62A3DB-8477-4A88-B499-2AF8686D6261}"/>
              </a:ext>
            </a:extLst>
          </p:cNvPr>
          <p:cNvSpPr>
            <a:spLocks noGrp="1"/>
          </p:cNvSpPr>
          <p:nvPr>
            <p:ph sz="quarter" idx="13"/>
          </p:nvPr>
        </p:nvSpPr>
        <p:spPr/>
        <p:txBody>
          <a:bodyPr/>
          <a:lstStyle/>
          <a:p>
            <a:r>
              <a:rPr lang="en-US"/>
              <a:t>Customer satisfaction is always top of mind for airlines</a:t>
            </a:r>
          </a:p>
        </p:txBody>
      </p:sp>
      <p:sp>
        <p:nvSpPr>
          <p:cNvPr id="4" name="Content Placeholder 3">
            <a:extLst>
              <a:ext uri="{FF2B5EF4-FFF2-40B4-BE49-F238E27FC236}">
                <a16:creationId xmlns:a16="http://schemas.microsoft.com/office/drawing/2014/main" id="{DA41EB4A-8605-F649-AA28-B392F6A002B9}"/>
              </a:ext>
            </a:extLst>
          </p:cNvPr>
          <p:cNvSpPr>
            <a:spLocks noGrp="1"/>
          </p:cNvSpPr>
          <p:nvPr>
            <p:ph sz="quarter" idx="14"/>
          </p:nvPr>
        </p:nvSpPr>
        <p:spPr/>
        <p:txBody>
          <a:bodyPr/>
          <a:lstStyle/>
          <a:p>
            <a:r>
              <a:rPr lang="en-US"/>
              <a:t>Understand the Business Problem</a:t>
            </a:r>
          </a:p>
        </p:txBody>
      </p:sp>
      <p:graphicFrame>
        <p:nvGraphicFramePr>
          <p:cNvPr id="13" name="Chart 12">
            <a:extLst>
              <a:ext uri="{FF2B5EF4-FFF2-40B4-BE49-F238E27FC236}">
                <a16:creationId xmlns:a16="http://schemas.microsoft.com/office/drawing/2014/main" id="{D9880D31-CA0F-5149-95E3-CAEFE3558F0C}"/>
              </a:ext>
            </a:extLst>
          </p:cNvPr>
          <p:cNvGraphicFramePr/>
          <p:nvPr>
            <p:extLst>
              <p:ext uri="{D42A27DB-BD31-4B8C-83A1-F6EECF244321}">
                <p14:modId xmlns:p14="http://schemas.microsoft.com/office/powerpoint/2010/main" val="345326754"/>
              </p:ext>
            </p:extLst>
          </p:nvPr>
        </p:nvGraphicFramePr>
        <p:xfrm>
          <a:off x="457201" y="2191444"/>
          <a:ext cx="5479365" cy="3900763"/>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EAFFED26-1E0F-7440-AA04-E308F038911F}"/>
              </a:ext>
            </a:extLst>
          </p:cNvPr>
          <p:cNvSpPr txBox="1"/>
          <p:nvPr/>
        </p:nvSpPr>
        <p:spPr>
          <a:xfrm>
            <a:off x="455531" y="1465959"/>
            <a:ext cx="5632523" cy="553998"/>
          </a:xfrm>
          <a:prstGeom prst="rect">
            <a:avLst/>
          </a:prstGeom>
          <a:noFill/>
        </p:spPr>
        <p:txBody>
          <a:bodyPr wrap="square" rtlCol="0">
            <a:spAutoFit/>
          </a:bodyPr>
          <a:lstStyle/>
          <a:p>
            <a:pPr lvl="0" algn="ctr"/>
            <a:r>
              <a:rPr lang="en-US" sz="1500" b="1">
                <a:solidFill>
                  <a:prstClr val="black">
                    <a:lumMod val="85000"/>
                    <a:lumOff val="15000"/>
                  </a:prstClr>
                </a:solidFill>
              </a:rPr>
              <a:t>Total operating revenue streams of U.S. airlines </a:t>
            </a:r>
          </a:p>
          <a:p>
            <a:pPr algn="ctr"/>
            <a:r>
              <a:rPr lang="en-US" sz="1500" b="1">
                <a:solidFill>
                  <a:prstClr val="black">
                    <a:lumMod val="85000"/>
                    <a:lumOff val="15000"/>
                  </a:prstClr>
                </a:solidFill>
              </a:rPr>
              <a:t>from 2009 to 2020 (in billion U.S. dollars)</a:t>
            </a:r>
          </a:p>
        </p:txBody>
      </p:sp>
      <p:sp>
        <p:nvSpPr>
          <p:cNvPr id="16" name="TextBox 15">
            <a:extLst>
              <a:ext uri="{FF2B5EF4-FFF2-40B4-BE49-F238E27FC236}">
                <a16:creationId xmlns:a16="http://schemas.microsoft.com/office/drawing/2014/main" id="{38210108-9886-FC41-BA8A-D7F4FDCCF95A}"/>
              </a:ext>
            </a:extLst>
          </p:cNvPr>
          <p:cNvSpPr txBox="1"/>
          <p:nvPr/>
        </p:nvSpPr>
        <p:spPr>
          <a:xfrm>
            <a:off x="455531" y="1993980"/>
            <a:ext cx="56325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black">
                    <a:lumMod val="75000"/>
                    <a:lumOff val="25000"/>
                  </a:prstClr>
                </a:solidFill>
                <a:latin typeface="Calibri" panose="020F0502020204030204"/>
              </a:rPr>
              <a:t>U.S. airlines urge to recover from the global pandemic</a:t>
            </a:r>
            <a:endParaRPr kumimoji="0" lang="en-US"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2DC03E57-AABF-A54C-966F-FB22B39767B7}"/>
              </a:ext>
            </a:extLst>
          </p:cNvPr>
          <p:cNvSpPr txBox="1"/>
          <p:nvPr/>
        </p:nvSpPr>
        <p:spPr>
          <a:xfrm>
            <a:off x="5437418" y="3091708"/>
            <a:ext cx="1582722" cy="646331"/>
          </a:xfrm>
          <a:prstGeom prst="rect">
            <a:avLst/>
          </a:prstGeom>
          <a:noFill/>
        </p:spPr>
        <p:txBody>
          <a:bodyPr wrap="square" rtlCol="0">
            <a:spAutoFit/>
          </a:bodyPr>
          <a:lstStyle/>
          <a:p>
            <a:pPr lvl="0"/>
            <a:r>
              <a:rPr lang="en-US" sz="1200">
                <a:solidFill>
                  <a:srgbClr val="E7E6E6">
                    <a:lumMod val="50000"/>
                  </a:srgbClr>
                </a:solidFill>
              </a:rPr>
              <a:t>Dramatic decline due to the coronavirus pandemic</a:t>
            </a:r>
            <a:endParaRPr kumimoji="0" lang="en-US" sz="1200" b="0" i="0" u="none" strike="noStrike" kern="1200" cap="none" spc="0" normalizeH="0" baseline="0" noProof="0">
              <a:ln>
                <a:noFill/>
              </a:ln>
              <a:solidFill>
                <a:srgbClr val="E7E6E6">
                  <a:lumMod val="50000"/>
                </a:srgbClr>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B272186F-266D-184D-B943-217D2D0D2148}"/>
              </a:ext>
            </a:extLst>
          </p:cNvPr>
          <p:cNvCxnSpPr>
            <a:cxnSpLocks/>
          </p:cNvCxnSpPr>
          <p:nvPr/>
        </p:nvCxnSpPr>
        <p:spPr>
          <a:xfrm>
            <a:off x="5630561" y="3733104"/>
            <a:ext cx="0" cy="298644"/>
          </a:xfrm>
          <a:prstGeom prst="line">
            <a:avLst/>
          </a:prstGeom>
          <a:ln/>
        </p:spPr>
        <p:style>
          <a:lnRef idx="1">
            <a:schemeClr val="accent2"/>
          </a:lnRef>
          <a:fillRef idx="0">
            <a:schemeClr val="accent2"/>
          </a:fillRef>
          <a:effectRef idx="0">
            <a:schemeClr val="accent2"/>
          </a:effectRef>
          <a:fontRef idx="minor">
            <a:schemeClr val="tx1"/>
          </a:fontRef>
        </p:style>
      </p:cxnSp>
      <p:pic>
        <p:nvPicPr>
          <p:cNvPr id="7170" name="Picture 2">
            <a:hlinkClick r:id="rId4"/>
            <a:extLst>
              <a:ext uri="{FF2B5EF4-FFF2-40B4-BE49-F238E27FC236}">
                <a16:creationId xmlns:a16="http://schemas.microsoft.com/office/drawing/2014/main" id="{B546173D-2425-4D44-9A7E-4C59AE9C4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084" y="6486845"/>
            <a:ext cx="559861" cy="1145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05AD5A-C79A-A84C-A230-A2F4789EA800}"/>
              </a:ext>
            </a:extLst>
          </p:cNvPr>
          <p:cNvSpPr txBox="1"/>
          <p:nvPr/>
        </p:nvSpPr>
        <p:spPr>
          <a:xfrm>
            <a:off x="610614" y="6382403"/>
            <a:ext cx="858505" cy="307777"/>
          </a:xfrm>
          <a:prstGeom prst="rect">
            <a:avLst/>
          </a:prstGeom>
          <a:noFill/>
        </p:spPr>
        <p:txBody>
          <a:bodyPr wrap="none" rtlCol="0">
            <a:spAutoFit/>
          </a:bodyPr>
          <a:lstStyle/>
          <a:p>
            <a:r>
              <a:rPr lang="en-US" sz="1400">
                <a:solidFill>
                  <a:schemeClr val="accent1"/>
                </a:solidFill>
              </a:rPr>
              <a:t>* Source:</a:t>
            </a:r>
          </a:p>
        </p:txBody>
      </p:sp>
      <p:graphicFrame>
        <p:nvGraphicFramePr>
          <p:cNvPr id="17" name="Chart 16">
            <a:extLst>
              <a:ext uri="{FF2B5EF4-FFF2-40B4-BE49-F238E27FC236}">
                <a16:creationId xmlns:a16="http://schemas.microsoft.com/office/drawing/2014/main" id="{A2D8DD2E-4023-6147-9844-1F46F7E9EBD8}"/>
              </a:ext>
            </a:extLst>
          </p:cNvPr>
          <p:cNvGraphicFramePr/>
          <p:nvPr>
            <p:extLst>
              <p:ext uri="{D42A27DB-BD31-4B8C-83A1-F6EECF244321}">
                <p14:modId xmlns:p14="http://schemas.microsoft.com/office/powerpoint/2010/main" val="3244729440"/>
              </p:ext>
            </p:extLst>
          </p:nvPr>
        </p:nvGraphicFramePr>
        <p:xfrm>
          <a:off x="6577015" y="2191443"/>
          <a:ext cx="5372167" cy="3900763"/>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a:extLst>
              <a:ext uri="{FF2B5EF4-FFF2-40B4-BE49-F238E27FC236}">
                <a16:creationId xmlns:a16="http://schemas.microsoft.com/office/drawing/2014/main" id="{1A8B88AF-BD6B-5940-B351-007E2872183B}"/>
              </a:ext>
            </a:extLst>
          </p:cNvPr>
          <p:cNvSpPr txBox="1"/>
          <p:nvPr/>
        </p:nvSpPr>
        <p:spPr>
          <a:xfrm>
            <a:off x="6543564" y="1468092"/>
            <a:ext cx="5796413" cy="553998"/>
          </a:xfrm>
          <a:prstGeom prst="rect">
            <a:avLst/>
          </a:prstGeom>
          <a:noFill/>
        </p:spPr>
        <p:txBody>
          <a:bodyPr wrap="square" rtlCol="0">
            <a:spAutoFit/>
          </a:bodyPr>
          <a:lstStyle/>
          <a:p>
            <a:pPr lvl="0" algn="ctr"/>
            <a:r>
              <a:rPr lang="en-US" sz="1500" b="1">
                <a:solidFill>
                  <a:prstClr val="black">
                    <a:lumMod val="85000"/>
                    <a:lumOff val="15000"/>
                  </a:prstClr>
                </a:solidFill>
              </a:rPr>
              <a:t>10-Year Stock Performance of Customer Experience(CX) </a:t>
            </a:r>
          </a:p>
          <a:p>
            <a:pPr lvl="0" algn="ctr"/>
            <a:r>
              <a:rPr lang="en-US" sz="1500" b="1">
                <a:solidFill>
                  <a:prstClr val="black">
                    <a:lumMod val="85000"/>
                    <a:lumOff val="15000"/>
                  </a:prstClr>
                </a:solidFill>
              </a:rPr>
              <a:t>Leaders vs. Laggards (2011-2020)</a:t>
            </a:r>
          </a:p>
        </p:txBody>
      </p:sp>
      <p:sp>
        <p:nvSpPr>
          <p:cNvPr id="23" name="TextBox 22">
            <a:extLst>
              <a:ext uri="{FF2B5EF4-FFF2-40B4-BE49-F238E27FC236}">
                <a16:creationId xmlns:a16="http://schemas.microsoft.com/office/drawing/2014/main" id="{8E118C47-0BA9-6144-830E-5E2D83F07DB5}"/>
              </a:ext>
            </a:extLst>
          </p:cNvPr>
          <p:cNvSpPr txBox="1"/>
          <p:nvPr/>
        </p:nvSpPr>
        <p:spPr>
          <a:xfrm>
            <a:off x="6543563" y="1999034"/>
            <a:ext cx="5796414" cy="276999"/>
          </a:xfrm>
          <a:prstGeom prst="rect">
            <a:avLst/>
          </a:prstGeom>
          <a:noFill/>
        </p:spPr>
        <p:txBody>
          <a:bodyPr wrap="square" rtlCol="0">
            <a:spAutoFit/>
          </a:bodyPr>
          <a:lstStyle/>
          <a:p>
            <a:pPr lvl="0" algn="ctr">
              <a:defRPr/>
            </a:pPr>
            <a:r>
              <a:rPr lang="en-US" sz="1200">
                <a:solidFill>
                  <a:prstClr val="black">
                    <a:lumMod val="75000"/>
                    <a:lumOff val="25000"/>
                  </a:prstClr>
                </a:solidFill>
              </a:rPr>
              <a:t>Airline Customer Experience Leaders Outperform</a:t>
            </a:r>
          </a:p>
        </p:txBody>
      </p:sp>
      <p:pic>
        <p:nvPicPr>
          <p:cNvPr id="25" name="Graphic 24" descr="Bar graph with upward trend outline">
            <a:extLst>
              <a:ext uri="{FF2B5EF4-FFF2-40B4-BE49-F238E27FC236}">
                <a16:creationId xmlns:a16="http://schemas.microsoft.com/office/drawing/2014/main" id="{FA62A32F-A917-244D-984A-5F8DB16F9F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986" y="1603511"/>
            <a:ext cx="397759" cy="397759"/>
          </a:xfrm>
          <a:prstGeom prst="rect">
            <a:avLst/>
          </a:prstGeom>
        </p:spPr>
      </p:pic>
      <p:pic>
        <p:nvPicPr>
          <p:cNvPr id="26" name="Graphic 25" descr="Business Growth outline">
            <a:extLst>
              <a:ext uri="{FF2B5EF4-FFF2-40B4-BE49-F238E27FC236}">
                <a16:creationId xmlns:a16="http://schemas.microsoft.com/office/drawing/2014/main" id="{1CAD3375-8871-924A-8AD7-E8FD158B8B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4988" y="1603510"/>
            <a:ext cx="397759" cy="397759"/>
          </a:xfrm>
          <a:prstGeom prst="rect">
            <a:avLst/>
          </a:prstGeom>
        </p:spPr>
      </p:pic>
      <p:pic>
        <p:nvPicPr>
          <p:cNvPr id="15364" name="Picture 4" descr="Study Shows Great Customer Experiences Are Rewarded by Main Street and Wall  Street | Business Wire">
            <a:hlinkClick r:id="rId11"/>
            <a:extLst>
              <a:ext uri="{FF2B5EF4-FFF2-40B4-BE49-F238E27FC236}">
                <a16:creationId xmlns:a16="http://schemas.microsoft.com/office/drawing/2014/main" id="{B2E4B44B-32E3-E64F-8136-26F51ECF6A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2019" y="6468264"/>
            <a:ext cx="1195753" cy="14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14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 name="Diagram 665">
            <a:extLst>
              <a:ext uri="{FF2B5EF4-FFF2-40B4-BE49-F238E27FC236}">
                <a16:creationId xmlns:a16="http://schemas.microsoft.com/office/drawing/2014/main" id="{11BB16EE-A933-45E0-96D0-389FC264BA77}"/>
              </a:ext>
            </a:extLst>
          </p:cNvPr>
          <p:cNvGraphicFramePr/>
          <p:nvPr>
            <p:extLst>
              <p:ext uri="{D42A27DB-BD31-4B8C-83A1-F6EECF244321}">
                <p14:modId xmlns:p14="http://schemas.microsoft.com/office/powerpoint/2010/main" val="463890941"/>
              </p:ext>
            </p:extLst>
          </p:nvPr>
        </p:nvGraphicFramePr>
        <p:xfrm>
          <a:off x="586738" y="-802579"/>
          <a:ext cx="11172619" cy="6739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Graphic 26" descr="Business Growth with solid fill">
            <a:extLst>
              <a:ext uri="{FF2B5EF4-FFF2-40B4-BE49-F238E27FC236}">
                <a16:creationId xmlns:a16="http://schemas.microsoft.com/office/drawing/2014/main" id="{67CEC16A-DCB6-4709-BCE5-3B90DE4D14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6813" y="3995813"/>
            <a:ext cx="1627465" cy="1634456"/>
          </a:xfrm>
          <a:prstGeom prst="rect">
            <a:avLst/>
          </a:prstGeom>
        </p:spPr>
      </p:pic>
      <p:pic>
        <p:nvPicPr>
          <p:cNvPr id="27" name="Graphic 27" descr="Marketing with solid fill">
            <a:extLst>
              <a:ext uri="{FF2B5EF4-FFF2-40B4-BE49-F238E27FC236}">
                <a16:creationId xmlns:a16="http://schemas.microsoft.com/office/drawing/2014/main" id="{E6940214-D605-4ADF-9B83-FE77B8CA02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9623" y="4303409"/>
            <a:ext cx="1089171" cy="1124126"/>
          </a:xfrm>
          <a:prstGeom prst="rect">
            <a:avLst/>
          </a:prstGeom>
        </p:spPr>
      </p:pic>
      <p:pic>
        <p:nvPicPr>
          <p:cNvPr id="28" name="Graphic 28" descr="Heart with solid fill">
            <a:extLst>
              <a:ext uri="{FF2B5EF4-FFF2-40B4-BE49-F238E27FC236}">
                <a16:creationId xmlns:a16="http://schemas.microsoft.com/office/drawing/2014/main" id="{EBF8D735-0302-436C-BCD3-905131D1AC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2503" y="4016787"/>
            <a:ext cx="830511" cy="823519"/>
          </a:xfrm>
          <a:prstGeom prst="rect">
            <a:avLst/>
          </a:prstGeom>
        </p:spPr>
      </p:pic>
      <p:sp>
        <p:nvSpPr>
          <p:cNvPr id="30" name="TextBox 29">
            <a:extLst>
              <a:ext uri="{FF2B5EF4-FFF2-40B4-BE49-F238E27FC236}">
                <a16:creationId xmlns:a16="http://schemas.microsoft.com/office/drawing/2014/main" id="{0BEB2BB9-2DB6-4DCD-BAB7-9FF6EF091E38}"/>
              </a:ext>
            </a:extLst>
          </p:cNvPr>
          <p:cNvSpPr txBox="1"/>
          <p:nvPr/>
        </p:nvSpPr>
        <p:spPr>
          <a:xfrm>
            <a:off x="1067715" y="5625157"/>
            <a:ext cx="3485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1">
                    <a:lumMod val="85000"/>
                    <a:lumOff val="15000"/>
                  </a:schemeClr>
                </a:solidFill>
              </a:rPr>
              <a:t>Increase</a:t>
            </a:r>
            <a:r>
              <a:rPr lang="zh-CN" altLang="en-US">
                <a:solidFill>
                  <a:schemeClr val="accent1">
                    <a:lumMod val="85000"/>
                    <a:lumOff val="15000"/>
                  </a:schemeClr>
                </a:solidFill>
              </a:rPr>
              <a:t> </a:t>
            </a:r>
            <a:r>
              <a:rPr lang="en-US" altLang="zh-CN">
                <a:solidFill>
                  <a:schemeClr val="accent1">
                    <a:lumMod val="85000"/>
                    <a:lumOff val="15000"/>
                  </a:schemeClr>
                </a:solidFill>
              </a:rPr>
              <a:t>Passenger Satisfaction</a:t>
            </a:r>
            <a:endParaRPr lang="en-US">
              <a:solidFill>
                <a:schemeClr val="accent1">
                  <a:lumMod val="85000"/>
                  <a:lumOff val="15000"/>
                </a:schemeClr>
              </a:solidFill>
            </a:endParaRPr>
          </a:p>
        </p:txBody>
      </p:sp>
      <p:sp>
        <p:nvSpPr>
          <p:cNvPr id="34" name="TextBox 33">
            <a:extLst>
              <a:ext uri="{FF2B5EF4-FFF2-40B4-BE49-F238E27FC236}">
                <a16:creationId xmlns:a16="http://schemas.microsoft.com/office/drawing/2014/main" id="{DCAAD4D4-0AFC-47C9-B150-4E351D43D2A6}"/>
              </a:ext>
            </a:extLst>
          </p:cNvPr>
          <p:cNvSpPr txBox="1"/>
          <p:nvPr/>
        </p:nvSpPr>
        <p:spPr>
          <a:xfrm>
            <a:off x="4852779" y="566697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1">
                    <a:lumMod val="85000"/>
                    <a:lumOff val="15000"/>
                  </a:schemeClr>
                </a:solidFill>
              </a:rPr>
              <a:t>Build Customer Loyalty</a:t>
            </a:r>
          </a:p>
        </p:txBody>
      </p:sp>
      <p:sp>
        <p:nvSpPr>
          <p:cNvPr id="2" name="Content Placeholder 1">
            <a:extLst>
              <a:ext uri="{FF2B5EF4-FFF2-40B4-BE49-F238E27FC236}">
                <a16:creationId xmlns:a16="http://schemas.microsoft.com/office/drawing/2014/main" id="{84DFED4B-E2EB-824B-AC20-74E2C6D78A10}"/>
              </a:ext>
            </a:extLst>
          </p:cNvPr>
          <p:cNvSpPr>
            <a:spLocks noGrp="1"/>
          </p:cNvSpPr>
          <p:nvPr>
            <p:ph sz="quarter" idx="13"/>
          </p:nvPr>
        </p:nvSpPr>
        <p:spPr/>
        <p:txBody>
          <a:bodyPr/>
          <a:lstStyle/>
          <a:p>
            <a:r>
              <a:rPr lang="en-US"/>
              <a:t>Value Of Our Business Case: the big picture</a:t>
            </a:r>
          </a:p>
        </p:txBody>
      </p:sp>
      <p:sp>
        <p:nvSpPr>
          <p:cNvPr id="3" name="Content Placeholder 2">
            <a:extLst>
              <a:ext uri="{FF2B5EF4-FFF2-40B4-BE49-F238E27FC236}">
                <a16:creationId xmlns:a16="http://schemas.microsoft.com/office/drawing/2014/main" id="{6B51E84C-41E0-3844-91F5-75158CB93C27}"/>
              </a:ext>
            </a:extLst>
          </p:cNvPr>
          <p:cNvSpPr>
            <a:spLocks noGrp="1"/>
          </p:cNvSpPr>
          <p:nvPr>
            <p:ph sz="quarter" idx="14"/>
          </p:nvPr>
        </p:nvSpPr>
        <p:spPr/>
        <p:txBody>
          <a:bodyPr/>
          <a:lstStyle/>
          <a:p>
            <a:r>
              <a:rPr lang="en-US"/>
              <a:t>Understand the Business Problem</a:t>
            </a:r>
          </a:p>
        </p:txBody>
      </p:sp>
      <p:pic>
        <p:nvPicPr>
          <p:cNvPr id="16" name="Graphic 15" descr="Piggy Bank with solid fill">
            <a:extLst>
              <a:ext uri="{FF2B5EF4-FFF2-40B4-BE49-F238E27FC236}">
                <a16:creationId xmlns:a16="http://schemas.microsoft.com/office/drawing/2014/main" id="{1D440126-6CF7-F649-A5EF-0FBBEE4B7E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99141" y="3850886"/>
            <a:ext cx="1781262" cy="1774271"/>
          </a:xfrm>
          <a:prstGeom prst="rect">
            <a:avLst/>
          </a:prstGeom>
        </p:spPr>
      </p:pic>
      <p:sp>
        <p:nvSpPr>
          <p:cNvPr id="17" name="TextBox 16">
            <a:extLst>
              <a:ext uri="{FF2B5EF4-FFF2-40B4-BE49-F238E27FC236}">
                <a16:creationId xmlns:a16="http://schemas.microsoft.com/office/drawing/2014/main" id="{F32C118A-036E-AB48-9C31-447686D85D72}"/>
              </a:ext>
            </a:extLst>
          </p:cNvPr>
          <p:cNvSpPr txBox="1"/>
          <p:nvPr/>
        </p:nvSpPr>
        <p:spPr>
          <a:xfrm>
            <a:off x="8046448" y="5625157"/>
            <a:ext cx="2813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1">
                    <a:lumMod val="85000"/>
                    <a:lumOff val="15000"/>
                  </a:schemeClr>
                </a:solidFill>
              </a:rPr>
              <a:t>Achieve Business Success</a:t>
            </a:r>
          </a:p>
        </p:txBody>
      </p:sp>
    </p:spTree>
    <p:extLst>
      <p:ext uri="{BB962C8B-B14F-4D97-AF65-F5344CB8AC3E}">
        <p14:creationId xmlns:p14="http://schemas.microsoft.com/office/powerpoint/2010/main" val="1974940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BB06E-EF04-384F-A6C2-5A84EF9B55F1}"/>
              </a:ext>
            </a:extLst>
          </p:cNvPr>
          <p:cNvSpPr>
            <a:spLocks noGrp="1"/>
          </p:cNvSpPr>
          <p:nvPr>
            <p:ph sz="quarter" idx="13"/>
          </p:nvPr>
        </p:nvSpPr>
        <p:spPr/>
        <p:txBody>
          <a:bodyPr/>
          <a:lstStyle/>
          <a:p>
            <a:r>
              <a:rPr lang="en-US"/>
              <a:t>A relatively balanced dataset with mostly hierarchical categorical features </a:t>
            </a:r>
          </a:p>
        </p:txBody>
      </p:sp>
      <p:sp>
        <p:nvSpPr>
          <p:cNvPr id="5" name="Content Placeholder 9">
            <a:extLst>
              <a:ext uri="{FF2B5EF4-FFF2-40B4-BE49-F238E27FC236}">
                <a16:creationId xmlns:a16="http://schemas.microsoft.com/office/drawing/2014/main" id="{F262FF29-926B-714D-9F5E-9405AC5D301A}"/>
              </a:ext>
            </a:extLst>
          </p:cNvPr>
          <p:cNvSpPr>
            <a:spLocks noGrp="1"/>
          </p:cNvSpPr>
          <p:nvPr>
            <p:ph sz="quarter" idx="14"/>
          </p:nvPr>
        </p:nvSpPr>
        <p:spPr/>
        <p:txBody>
          <a:bodyPr/>
          <a:lstStyle/>
          <a:p>
            <a:r>
              <a:rPr lang="en-US" altLang="zh-CN"/>
              <a:t>Source data</a:t>
            </a:r>
            <a:endParaRPr lang="en-US"/>
          </a:p>
        </p:txBody>
      </p:sp>
      <p:graphicFrame>
        <p:nvGraphicFramePr>
          <p:cNvPr id="6" name="Table 6">
            <a:extLst>
              <a:ext uri="{FF2B5EF4-FFF2-40B4-BE49-F238E27FC236}">
                <a16:creationId xmlns:a16="http://schemas.microsoft.com/office/drawing/2014/main" id="{3A882EC4-0ABF-2042-8C81-71D83A7758D8}"/>
              </a:ext>
            </a:extLst>
          </p:cNvPr>
          <p:cNvGraphicFramePr>
            <a:graphicFrameLocks/>
          </p:cNvGraphicFramePr>
          <p:nvPr>
            <p:extLst>
              <p:ext uri="{D42A27DB-BD31-4B8C-83A1-F6EECF244321}">
                <p14:modId xmlns:p14="http://schemas.microsoft.com/office/powerpoint/2010/main" val="1778211198"/>
              </p:ext>
            </p:extLst>
          </p:nvPr>
        </p:nvGraphicFramePr>
        <p:xfrm>
          <a:off x="166669" y="1457653"/>
          <a:ext cx="11858662" cy="1337376"/>
        </p:xfrm>
        <a:graphic>
          <a:graphicData uri="http://schemas.openxmlformats.org/drawingml/2006/table">
            <a:tbl>
              <a:tblPr firstRow="1" bandRow="1">
                <a:tableStyleId>{68D230F3-CF80-4859-8CE7-A43EE81993B5}</a:tableStyleId>
              </a:tblPr>
              <a:tblGrid>
                <a:gridCol w="487295">
                  <a:extLst>
                    <a:ext uri="{9D8B030D-6E8A-4147-A177-3AD203B41FA5}">
                      <a16:colId xmlns:a16="http://schemas.microsoft.com/office/drawing/2014/main" val="2327100854"/>
                    </a:ext>
                  </a:extLst>
                </a:gridCol>
                <a:gridCol w="510325">
                  <a:extLst>
                    <a:ext uri="{9D8B030D-6E8A-4147-A177-3AD203B41FA5}">
                      <a16:colId xmlns:a16="http://schemas.microsoft.com/office/drawing/2014/main" val="1556739575"/>
                    </a:ext>
                  </a:extLst>
                </a:gridCol>
                <a:gridCol w="599076">
                  <a:extLst>
                    <a:ext uri="{9D8B030D-6E8A-4147-A177-3AD203B41FA5}">
                      <a16:colId xmlns:a16="http://schemas.microsoft.com/office/drawing/2014/main" val="514764815"/>
                    </a:ext>
                  </a:extLst>
                </a:gridCol>
                <a:gridCol w="332820">
                  <a:extLst>
                    <a:ext uri="{9D8B030D-6E8A-4147-A177-3AD203B41FA5}">
                      <a16:colId xmlns:a16="http://schemas.microsoft.com/office/drawing/2014/main" val="3462127620"/>
                    </a:ext>
                  </a:extLst>
                </a:gridCol>
                <a:gridCol w="576889">
                  <a:extLst>
                    <a:ext uri="{9D8B030D-6E8A-4147-A177-3AD203B41FA5}">
                      <a16:colId xmlns:a16="http://schemas.microsoft.com/office/drawing/2014/main" val="3431580334"/>
                    </a:ext>
                  </a:extLst>
                </a:gridCol>
                <a:gridCol w="599078">
                  <a:extLst>
                    <a:ext uri="{9D8B030D-6E8A-4147-A177-3AD203B41FA5}">
                      <a16:colId xmlns:a16="http://schemas.microsoft.com/office/drawing/2014/main" val="3376254098"/>
                    </a:ext>
                  </a:extLst>
                </a:gridCol>
                <a:gridCol w="532512">
                  <a:extLst>
                    <a:ext uri="{9D8B030D-6E8A-4147-A177-3AD203B41FA5}">
                      <a16:colId xmlns:a16="http://schemas.microsoft.com/office/drawing/2014/main" val="2853863444"/>
                    </a:ext>
                  </a:extLst>
                </a:gridCol>
                <a:gridCol w="654547">
                  <a:extLst>
                    <a:ext uri="{9D8B030D-6E8A-4147-A177-3AD203B41FA5}">
                      <a16:colId xmlns:a16="http://schemas.microsoft.com/office/drawing/2014/main" val="1698437617"/>
                    </a:ext>
                  </a:extLst>
                </a:gridCol>
                <a:gridCol w="773971">
                  <a:extLst>
                    <a:ext uri="{9D8B030D-6E8A-4147-A177-3AD203B41FA5}">
                      <a16:colId xmlns:a16="http://schemas.microsoft.com/office/drawing/2014/main" val="3556505911"/>
                    </a:ext>
                  </a:extLst>
                </a:gridCol>
                <a:gridCol w="479652">
                  <a:extLst>
                    <a:ext uri="{9D8B030D-6E8A-4147-A177-3AD203B41FA5}">
                      <a16:colId xmlns:a16="http://schemas.microsoft.com/office/drawing/2014/main" val="3683469972"/>
                    </a:ext>
                  </a:extLst>
                </a:gridCol>
                <a:gridCol w="310633">
                  <a:extLst>
                    <a:ext uri="{9D8B030D-6E8A-4147-A177-3AD203B41FA5}">
                      <a16:colId xmlns:a16="http://schemas.microsoft.com/office/drawing/2014/main" val="3229243180"/>
                    </a:ext>
                  </a:extLst>
                </a:gridCol>
                <a:gridCol w="728207">
                  <a:extLst>
                    <a:ext uri="{9D8B030D-6E8A-4147-A177-3AD203B41FA5}">
                      <a16:colId xmlns:a16="http://schemas.microsoft.com/office/drawing/2014/main" val="2337132197"/>
                    </a:ext>
                  </a:extLst>
                </a:gridCol>
                <a:gridCol w="584791">
                  <a:extLst>
                    <a:ext uri="{9D8B030D-6E8A-4147-A177-3AD203B41FA5}">
                      <a16:colId xmlns:a16="http://schemas.microsoft.com/office/drawing/2014/main" val="2857910421"/>
                    </a:ext>
                  </a:extLst>
                </a:gridCol>
                <a:gridCol w="467833">
                  <a:extLst>
                    <a:ext uri="{9D8B030D-6E8A-4147-A177-3AD203B41FA5}">
                      <a16:colId xmlns:a16="http://schemas.microsoft.com/office/drawing/2014/main" val="337844363"/>
                    </a:ext>
                  </a:extLst>
                </a:gridCol>
                <a:gridCol w="531628">
                  <a:extLst>
                    <a:ext uri="{9D8B030D-6E8A-4147-A177-3AD203B41FA5}">
                      <a16:colId xmlns:a16="http://schemas.microsoft.com/office/drawing/2014/main" val="1551769897"/>
                    </a:ext>
                  </a:extLst>
                </a:gridCol>
                <a:gridCol w="435934">
                  <a:extLst>
                    <a:ext uri="{9D8B030D-6E8A-4147-A177-3AD203B41FA5}">
                      <a16:colId xmlns:a16="http://schemas.microsoft.com/office/drawing/2014/main" val="829803797"/>
                    </a:ext>
                  </a:extLst>
                </a:gridCol>
                <a:gridCol w="574159">
                  <a:extLst>
                    <a:ext uri="{9D8B030D-6E8A-4147-A177-3AD203B41FA5}">
                      <a16:colId xmlns:a16="http://schemas.microsoft.com/office/drawing/2014/main" val="2284005589"/>
                    </a:ext>
                  </a:extLst>
                </a:gridCol>
                <a:gridCol w="616688">
                  <a:extLst>
                    <a:ext uri="{9D8B030D-6E8A-4147-A177-3AD203B41FA5}">
                      <a16:colId xmlns:a16="http://schemas.microsoft.com/office/drawing/2014/main" val="57736913"/>
                    </a:ext>
                  </a:extLst>
                </a:gridCol>
                <a:gridCol w="616688">
                  <a:extLst>
                    <a:ext uri="{9D8B030D-6E8A-4147-A177-3AD203B41FA5}">
                      <a16:colId xmlns:a16="http://schemas.microsoft.com/office/drawing/2014/main" val="2975640651"/>
                    </a:ext>
                  </a:extLst>
                </a:gridCol>
                <a:gridCol w="616689">
                  <a:extLst>
                    <a:ext uri="{9D8B030D-6E8A-4147-A177-3AD203B41FA5}">
                      <a16:colId xmlns:a16="http://schemas.microsoft.com/office/drawing/2014/main" val="1844327219"/>
                    </a:ext>
                  </a:extLst>
                </a:gridCol>
                <a:gridCol w="829247">
                  <a:extLst>
                    <a:ext uri="{9D8B030D-6E8A-4147-A177-3AD203B41FA5}">
                      <a16:colId xmlns:a16="http://schemas.microsoft.com/office/drawing/2014/main" val="343370425"/>
                    </a:ext>
                  </a:extLst>
                </a:gridCol>
              </a:tblGrid>
              <a:tr h="517114">
                <a:tc>
                  <a:txBody>
                    <a:bodyPr/>
                    <a:lstStyle/>
                    <a:p>
                      <a:pPr algn="ctr" fontAlgn="ctr"/>
                      <a:r>
                        <a:rPr lang="en-US" sz="900" b="1">
                          <a:solidFill>
                            <a:schemeClr val="accent1">
                              <a:lumMod val="85000"/>
                              <a:lumOff val="15000"/>
                            </a:schemeClr>
                          </a:solidFill>
                          <a:effectLst/>
                        </a:rPr>
                        <a:t>id</a:t>
                      </a:r>
                    </a:p>
                  </a:txBody>
                  <a:tcPr marL="0" marR="0" marT="0" marB="0" anchor="ctr">
                    <a:noFill/>
                  </a:tcPr>
                </a:tc>
                <a:tc>
                  <a:txBody>
                    <a:bodyPr/>
                    <a:lstStyle/>
                    <a:p>
                      <a:pPr algn="ctr" fontAlgn="ctr"/>
                      <a:r>
                        <a:rPr lang="en-US" sz="900" b="1">
                          <a:solidFill>
                            <a:schemeClr val="accent1">
                              <a:lumMod val="85000"/>
                              <a:lumOff val="15000"/>
                            </a:schemeClr>
                          </a:solidFill>
                          <a:effectLst/>
                        </a:rPr>
                        <a:t>Gender</a:t>
                      </a:r>
                    </a:p>
                  </a:txBody>
                  <a:tcPr marL="0" marR="0" marT="0" marB="0" anchor="ctr">
                    <a:noFill/>
                  </a:tcPr>
                </a:tc>
                <a:tc>
                  <a:txBody>
                    <a:bodyPr/>
                    <a:lstStyle/>
                    <a:p>
                      <a:pPr algn="ctr" fontAlgn="ctr"/>
                      <a:r>
                        <a:rPr lang="en-US" sz="900" b="1">
                          <a:solidFill>
                            <a:schemeClr val="accent1">
                              <a:lumMod val="85000"/>
                              <a:lumOff val="15000"/>
                            </a:schemeClr>
                          </a:solidFill>
                          <a:effectLst/>
                        </a:rPr>
                        <a:t>Customer Type</a:t>
                      </a:r>
                    </a:p>
                  </a:txBody>
                  <a:tcPr marL="0" marR="0" marT="0" marB="0" anchor="ctr">
                    <a:noFill/>
                  </a:tcPr>
                </a:tc>
                <a:tc>
                  <a:txBody>
                    <a:bodyPr/>
                    <a:lstStyle/>
                    <a:p>
                      <a:pPr algn="ctr" fontAlgn="ctr"/>
                      <a:r>
                        <a:rPr lang="en-US" sz="900" b="1">
                          <a:solidFill>
                            <a:schemeClr val="accent1">
                              <a:lumMod val="85000"/>
                              <a:lumOff val="15000"/>
                            </a:schemeClr>
                          </a:solidFill>
                          <a:effectLst/>
                        </a:rPr>
                        <a:t>Age</a:t>
                      </a:r>
                    </a:p>
                  </a:txBody>
                  <a:tcPr marL="0" marR="0" marT="0" marB="0" anchor="ctr">
                    <a:noFill/>
                  </a:tcPr>
                </a:tc>
                <a:tc>
                  <a:txBody>
                    <a:bodyPr/>
                    <a:lstStyle/>
                    <a:p>
                      <a:pPr algn="ctr" fontAlgn="ctr"/>
                      <a:r>
                        <a:rPr lang="en-US" sz="900" b="1">
                          <a:solidFill>
                            <a:schemeClr val="accent1">
                              <a:lumMod val="85000"/>
                              <a:lumOff val="15000"/>
                            </a:schemeClr>
                          </a:solidFill>
                          <a:effectLst/>
                        </a:rPr>
                        <a:t>Type of Travel</a:t>
                      </a:r>
                    </a:p>
                  </a:txBody>
                  <a:tcPr marL="0" marR="0" marT="0" marB="0" anchor="ctr">
                    <a:noFill/>
                  </a:tcPr>
                </a:tc>
                <a:tc>
                  <a:txBody>
                    <a:bodyPr/>
                    <a:lstStyle/>
                    <a:p>
                      <a:pPr algn="ctr" fontAlgn="ctr"/>
                      <a:r>
                        <a:rPr lang="en-US" sz="900" b="1">
                          <a:solidFill>
                            <a:schemeClr val="accent1">
                              <a:lumMod val="85000"/>
                              <a:lumOff val="15000"/>
                            </a:schemeClr>
                          </a:solidFill>
                          <a:effectLst/>
                        </a:rPr>
                        <a:t>Class</a:t>
                      </a:r>
                    </a:p>
                  </a:txBody>
                  <a:tcPr marL="0" marR="0" marT="0" marB="0" anchor="ctr">
                    <a:noFill/>
                  </a:tcPr>
                </a:tc>
                <a:tc>
                  <a:txBody>
                    <a:bodyPr/>
                    <a:lstStyle/>
                    <a:p>
                      <a:pPr algn="ctr" fontAlgn="ctr"/>
                      <a:r>
                        <a:rPr lang="en-US" sz="900" b="1">
                          <a:solidFill>
                            <a:schemeClr val="accent1">
                              <a:lumMod val="85000"/>
                              <a:lumOff val="15000"/>
                            </a:schemeClr>
                          </a:solidFill>
                          <a:effectLst/>
                        </a:rPr>
                        <a:t>Flight Distance</a:t>
                      </a:r>
                    </a:p>
                  </a:txBody>
                  <a:tcPr marL="0" marR="0" marT="0" marB="0" anchor="ctr">
                    <a:noFill/>
                  </a:tcPr>
                </a:tc>
                <a:tc>
                  <a:txBody>
                    <a:bodyPr/>
                    <a:lstStyle/>
                    <a:p>
                      <a:pPr algn="ctr" fontAlgn="ctr"/>
                      <a:r>
                        <a:rPr lang="en-US" sz="900" b="1">
                          <a:solidFill>
                            <a:schemeClr val="accent1">
                              <a:lumMod val="85000"/>
                              <a:lumOff val="15000"/>
                            </a:schemeClr>
                          </a:solidFill>
                          <a:effectLst/>
                        </a:rPr>
                        <a:t>Inflight </a:t>
                      </a:r>
                      <a:r>
                        <a:rPr lang="en-US" sz="900" b="1" err="1">
                          <a:solidFill>
                            <a:schemeClr val="accent1">
                              <a:lumMod val="85000"/>
                              <a:lumOff val="15000"/>
                            </a:schemeClr>
                          </a:solidFill>
                          <a:effectLst/>
                        </a:rPr>
                        <a:t>wifi</a:t>
                      </a:r>
                      <a:r>
                        <a:rPr lang="en-US" sz="900" b="1">
                          <a:solidFill>
                            <a:schemeClr val="accent1">
                              <a:lumMod val="85000"/>
                              <a:lumOff val="15000"/>
                            </a:schemeClr>
                          </a:solidFill>
                          <a:effectLst/>
                        </a:rPr>
                        <a:t> service</a:t>
                      </a:r>
                    </a:p>
                  </a:txBody>
                  <a:tcPr marL="0" marR="0" marT="0" marB="0" anchor="ctr">
                    <a:noFill/>
                  </a:tcPr>
                </a:tc>
                <a:tc>
                  <a:txBody>
                    <a:bodyPr/>
                    <a:lstStyle/>
                    <a:p>
                      <a:pPr algn="ctr" fontAlgn="ctr"/>
                      <a:r>
                        <a:rPr lang="en-US" sz="900" b="1">
                          <a:solidFill>
                            <a:schemeClr val="accent1">
                              <a:lumMod val="85000"/>
                              <a:lumOff val="15000"/>
                            </a:schemeClr>
                          </a:solidFill>
                          <a:effectLst/>
                        </a:rPr>
                        <a:t>Departure/</a:t>
                      </a:r>
                    </a:p>
                    <a:p>
                      <a:pPr algn="ctr" fontAlgn="ctr"/>
                      <a:r>
                        <a:rPr lang="en-US" sz="900" b="1">
                          <a:solidFill>
                            <a:schemeClr val="accent1">
                              <a:lumMod val="85000"/>
                              <a:lumOff val="15000"/>
                            </a:schemeClr>
                          </a:solidFill>
                          <a:effectLst/>
                        </a:rPr>
                        <a:t>Arrival time convenient</a:t>
                      </a:r>
                    </a:p>
                  </a:txBody>
                  <a:tcPr marL="0" marR="0" marT="0" marB="0" anchor="ctr">
                    <a:noFill/>
                  </a:tcPr>
                </a:tc>
                <a:tc>
                  <a:txBody>
                    <a:bodyPr/>
                    <a:lstStyle/>
                    <a:p>
                      <a:pPr algn="ctr" fontAlgn="ctr"/>
                      <a:r>
                        <a:rPr lang="en-US" sz="900" b="1">
                          <a:solidFill>
                            <a:schemeClr val="accent1">
                              <a:lumMod val="85000"/>
                              <a:lumOff val="15000"/>
                            </a:schemeClr>
                          </a:solidFill>
                          <a:effectLst/>
                        </a:rPr>
                        <a:t>Ease of Online booking</a:t>
                      </a:r>
                    </a:p>
                  </a:txBody>
                  <a:tcPr marL="0" marR="0" marT="0" marB="0" anchor="ctr">
                    <a:noFill/>
                  </a:tcPr>
                </a:tc>
                <a:tc>
                  <a:txBody>
                    <a:bodyPr/>
                    <a:lstStyle/>
                    <a:p>
                      <a:pPr algn="ctr" fontAlgn="ctr"/>
                      <a:r>
                        <a:rPr lang="en-US" sz="900" b="1">
                          <a:solidFill>
                            <a:schemeClr val="accent1">
                              <a:lumMod val="85000"/>
                              <a:lumOff val="15000"/>
                            </a:schemeClr>
                          </a:solidFill>
                          <a:effectLst/>
                        </a:rPr>
                        <a:t>...</a:t>
                      </a:r>
                    </a:p>
                  </a:txBody>
                  <a:tcPr marL="0" marR="0" marT="0" marB="0" anchor="ctr">
                    <a:noFill/>
                  </a:tcPr>
                </a:tc>
                <a:tc>
                  <a:txBody>
                    <a:bodyPr/>
                    <a:lstStyle/>
                    <a:p>
                      <a:pPr algn="ctr" fontAlgn="ctr"/>
                      <a:r>
                        <a:rPr lang="en-US" sz="900" b="1">
                          <a:solidFill>
                            <a:schemeClr val="accent1">
                              <a:lumMod val="85000"/>
                              <a:lumOff val="15000"/>
                            </a:schemeClr>
                          </a:solidFill>
                          <a:effectLst/>
                        </a:rPr>
                        <a:t>Inflight entertainment</a:t>
                      </a:r>
                    </a:p>
                  </a:txBody>
                  <a:tcPr marL="0" marR="0" marT="0" marB="0" anchor="ctr">
                    <a:noFill/>
                  </a:tcPr>
                </a:tc>
                <a:tc>
                  <a:txBody>
                    <a:bodyPr/>
                    <a:lstStyle/>
                    <a:p>
                      <a:pPr algn="ctr" fontAlgn="ctr"/>
                      <a:r>
                        <a:rPr lang="en-US" sz="900" b="1">
                          <a:solidFill>
                            <a:schemeClr val="accent1">
                              <a:lumMod val="85000"/>
                              <a:lumOff val="15000"/>
                            </a:schemeClr>
                          </a:solidFill>
                          <a:effectLst/>
                        </a:rPr>
                        <a:t>On-board service</a:t>
                      </a:r>
                    </a:p>
                  </a:txBody>
                  <a:tcPr marL="0" marR="0" marT="0" marB="0" anchor="ctr">
                    <a:noFill/>
                  </a:tcPr>
                </a:tc>
                <a:tc>
                  <a:txBody>
                    <a:bodyPr/>
                    <a:lstStyle/>
                    <a:p>
                      <a:pPr algn="ctr" fontAlgn="ctr"/>
                      <a:r>
                        <a:rPr lang="en-US" sz="900" b="1">
                          <a:solidFill>
                            <a:schemeClr val="accent1">
                              <a:lumMod val="85000"/>
                              <a:lumOff val="15000"/>
                            </a:schemeClr>
                          </a:solidFill>
                          <a:effectLst/>
                        </a:rPr>
                        <a:t>Leg room service</a:t>
                      </a:r>
                    </a:p>
                  </a:txBody>
                  <a:tcPr marL="0" marR="0" marT="0" marB="0" anchor="ctr">
                    <a:noFill/>
                  </a:tcPr>
                </a:tc>
                <a:tc>
                  <a:txBody>
                    <a:bodyPr/>
                    <a:lstStyle/>
                    <a:p>
                      <a:pPr algn="ctr" fontAlgn="ctr"/>
                      <a:r>
                        <a:rPr lang="en-US" sz="900" b="1">
                          <a:solidFill>
                            <a:schemeClr val="accent1">
                              <a:lumMod val="85000"/>
                              <a:lumOff val="15000"/>
                            </a:schemeClr>
                          </a:solidFill>
                          <a:effectLst/>
                        </a:rPr>
                        <a:t>Baggage handling</a:t>
                      </a:r>
                    </a:p>
                  </a:txBody>
                  <a:tcPr marL="0" marR="0" marT="0" marB="0" anchor="ctr">
                    <a:noFill/>
                  </a:tcPr>
                </a:tc>
                <a:tc>
                  <a:txBody>
                    <a:bodyPr/>
                    <a:lstStyle/>
                    <a:p>
                      <a:pPr algn="ctr" fontAlgn="ctr"/>
                      <a:r>
                        <a:rPr lang="en-US" sz="900" b="1" err="1">
                          <a:solidFill>
                            <a:schemeClr val="accent1">
                              <a:lumMod val="85000"/>
                              <a:lumOff val="15000"/>
                            </a:schemeClr>
                          </a:solidFill>
                          <a:effectLst/>
                        </a:rPr>
                        <a:t>Checkin</a:t>
                      </a:r>
                      <a:r>
                        <a:rPr lang="en-US" sz="900" b="1">
                          <a:solidFill>
                            <a:schemeClr val="accent1">
                              <a:lumMod val="85000"/>
                              <a:lumOff val="15000"/>
                            </a:schemeClr>
                          </a:solidFill>
                          <a:effectLst/>
                        </a:rPr>
                        <a:t> service</a:t>
                      </a:r>
                    </a:p>
                  </a:txBody>
                  <a:tcPr marL="0" marR="0" marT="0" marB="0" anchor="ctr">
                    <a:noFill/>
                  </a:tcPr>
                </a:tc>
                <a:tc>
                  <a:txBody>
                    <a:bodyPr/>
                    <a:lstStyle/>
                    <a:p>
                      <a:pPr algn="ctr" fontAlgn="ctr"/>
                      <a:r>
                        <a:rPr lang="en-US" sz="900" b="1">
                          <a:solidFill>
                            <a:schemeClr val="accent1">
                              <a:lumMod val="85000"/>
                              <a:lumOff val="15000"/>
                            </a:schemeClr>
                          </a:solidFill>
                          <a:effectLst/>
                        </a:rPr>
                        <a:t>Inflight service</a:t>
                      </a:r>
                    </a:p>
                  </a:txBody>
                  <a:tcPr marL="0" marR="0" marT="0" marB="0" anchor="ctr">
                    <a:noFill/>
                  </a:tcPr>
                </a:tc>
                <a:tc>
                  <a:txBody>
                    <a:bodyPr/>
                    <a:lstStyle/>
                    <a:p>
                      <a:pPr algn="ctr" fontAlgn="ctr"/>
                      <a:r>
                        <a:rPr lang="en-US" sz="900" b="1">
                          <a:solidFill>
                            <a:schemeClr val="accent1">
                              <a:lumMod val="85000"/>
                              <a:lumOff val="15000"/>
                            </a:schemeClr>
                          </a:solidFill>
                          <a:effectLst/>
                        </a:rPr>
                        <a:t>Cleanliness</a:t>
                      </a:r>
                    </a:p>
                  </a:txBody>
                  <a:tcPr marL="0" marR="0" marT="0" marB="0" anchor="ctr">
                    <a:noFill/>
                  </a:tcPr>
                </a:tc>
                <a:tc>
                  <a:txBody>
                    <a:bodyPr/>
                    <a:lstStyle/>
                    <a:p>
                      <a:pPr algn="ctr" fontAlgn="ctr"/>
                      <a:r>
                        <a:rPr lang="en-US" sz="800" b="1">
                          <a:solidFill>
                            <a:schemeClr val="accent1">
                              <a:lumMod val="85000"/>
                              <a:lumOff val="15000"/>
                            </a:schemeClr>
                          </a:solidFill>
                          <a:effectLst/>
                        </a:rPr>
                        <a:t>Departure Delay in Minutes</a:t>
                      </a:r>
                    </a:p>
                  </a:txBody>
                  <a:tcPr marL="0" marR="0" marT="0" marB="0" anchor="ctr">
                    <a:noFill/>
                  </a:tcPr>
                </a:tc>
                <a:tc>
                  <a:txBody>
                    <a:bodyPr/>
                    <a:lstStyle/>
                    <a:p>
                      <a:pPr algn="ctr" fontAlgn="ctr"/>
                      <a:r>
                        <a:rPr lang="en-US" sz="900" b="1">
                          <a:solidFill>
                            <a:schemeClr val="accent1">
                              <a:lumMod val="85000"/>
                              <a:lumOff val="15000"/>
                            </a:schemeClr>
                          </a:solidFill>
                          <a:effectLst/>
                        </a:rPr>
                        <a:t>Arrival Delay in Minutes</a:t>
                      </a:r>
                    </a:p>
                  </a:txBody>
                  <a:tcPr marL="0" marR="0" marT="0" marB="0" anchor="ctr">
                    <a:noFill/>
                  </a:tcPr>
                </a:tc>
                <a:tc>
                  <a:txBody>
                    <a:bodyPr/>
                    <a:lstStyle/>
                    <a:p>
                      <a:pPr algn="ctr" fontAlgn="ctr"/>
                      <a:r>
                        <a:rPr lang="en-US" sz="900" b="1">
                          <a:solidFill>
                            <a:schemeClr val="accent1">
                              <a:lumMod val="85000"/>
                              <a:lumOff val="15000"/>
                            </a:schemeClr>
                          </a:solidFill>
                          <a:effectLst/>
                        </a:rPr>
                        <a:t>satisfaction</a:t>
                      </a:r>
                    </a:p>
                  </a:txBody>
                  <a:tcPr marL="0" marR="0" marT="0" marB="0" anchor="ctr">
                    <a:noFill/>
                  </a:tcPr>
                </a:tc>
                <a:extLst>
                  <a:ext uri="{0D108BD9-81ED-4DB2-BD59-A6C34878D82A}">
                    <a16:rowId xmlns:a16="http://schemas.microsoft.com/office/drawing/2014/main" val="1712731310"/>
                  </a:ext>
                </a:extLst>
              </a:tr>
              <a:tr h="410131">
                <a:tc>
                  <a:txBody>
                    <a:bodyPr/>
                    <a:lstStyle/>
                    <a:p>
                      <a:pPr algn="r" fontAlgn="ctr"/>
                      <a:r>
                        <a:rPr lang="en-US" sz="900">
                          <a:solidFill>
                            <a:schemeClr val="accent1">
                              <a:lumMod val="85000"/>
                              <a:lumOff val="15000"/>
                            </a:schemeClr>
                          </a:solidFill>
                          <a:effectLst/>
                        </a:rPr>
                        <a:t>70172</a:t>
                      </a:r>
                    </a:p>
                  </a:txBody>
                  <a:tcPr marL="0" marR="0" marT="0" marB="0" anchor="ctr"/>
                </a:tc>
                <a:tc>
                  <a:txBody>
                    <a:bodyPr/>
                    <a:lstStyle/>
                    <a:p>
                      <a:pPr algn="r" fontAlgn="ctr"/>
                      <a:r>
                        <a:rPr lang="en-US" sz="900">
                          <a:solidFill>
                            <a:schemeClr val="accent1">
                              <a:lumMod val="85000"/>
                              <a:lumOff val="15000"/>
                            </a:schemeClr>
                          </a:solidFill>
                          <a:effectLst/>
                        </a:rPr>
                        <a:t>Male</a:t>
                      </a:r>
                    </a:p>
                  </a:txBody>
                  <a:tcPr marL="0" marR="0" marT="0" marB="0" anchor="ctr"/>
                </a:tc>
                <a:tc>
                  <a:txBody>
                    <a:bodyPr/>
                    <a:lstStyle/>
                    <a:p>
                      <a:pPr algn="r" fontAlgn="ctr"/>
                      <a:r>
                        <a:rPr lang="en-US" sz="900">
                          <a:solidFill>
                            <a:schemeClr val="accent1">
                              <a:lumMod val="85000"/>
                              <a:lumOff val="15000"/>
                            </a:schemeClr>
                          </a:solidFill>
                          <a:effectLst/>
                        </a:rPr>
                        <a:t>Loyal Customer</a:t>
                      </a:r>
                    </a:p>
                  </a:txBody>
                  <a:tcPr marL="0" marR="0" marT="0" marB="0" anchor="ctr"/>
                </a:tc>
                <a:tc>
                  <a:txBody>
                    <a:bodyPr/>
                    <a:lstStyle/>
                    <a:p>
                      <a:pPr algn="r" fontAlgn="ctr"/>
                      <a:r>
                        <a:rPr lang="en-US" sz="900">
                          <a:solidFill>
                            <a:schemeClr val="accent1">
                              <a:lumMod val="85000"/>
                              <a:lumOff val="15000"/>
                            </a:schemeClr>
                          </a:solidFill>
                          <a:effectLst/>
                        </a:rPr>
                        <a:t>13</a:t>
                      </a:r>
                    </a:p>
                  </a:txBody>
                  <a:tcPr marL="0" marR="0" marT="0" marB="0" anchor="ctr"/>
                </a:tc>
                <a:tc>
                  <a:txBody>
                    <a:bodyPr/>
                    <a:lstStyle/>
                    <a:p>
                      <a:pPr algn="r" fontAlgn="ctr"/>
                      <a:r>
                        <a:rPr lang="en-US" sz="900">
                          <a:solidFill>
                            <a:schemeClr val="accent1">
                              <a:lumMod val="85000"/>
                              <a:lumOff val="15000"/>
                            </a:schemeClr>
                          </a:solidFill>
                          <a:effectLst/>
                        </a:rPr>
                        <a:t>Personal Travel</a:t>
                      </a:r>
                    </a:p>
                  </a:txBody>
                  <a:tcPr marL="0" marR="0" marT="0" marB="0" anchor="ctr"/>
                </a:tc>
                <a:tc>
                  <a:txBody>
                    <a:bodyPr/>
                    <a:lstStyle/>
                    <a:p>
                      <a:pPr algn="r" fontAlgn="ctr"/>
                      <a:r>
                        <a:rPr lang="en-US" sz="900">
                          <a:solidFill>
                            <a:schemeClr val="accent1">
                              <a:lumMod val="85000"/>
                              <a:lumOff val="15000"/>
                            </a:schemeClr>
                          </a:solidFill>
                          <a:effectLst/>
                        </a:rPr>
                        <a:t>Eco Plus</a:t>
                      </a:r>
                    </a:p>
                  </a:txBody>
                  <a:tcPr marL="0" marR="0" marT="0" marB="0" anchor="ctr"/>
                </a:tc>
                <a:tc>
                  <a:txBody>
                    <a:bodyPr/>
                    <a:lstStyle/>
                    <a:p>
                      <a:pPr algn="r" fontAlgn="ctr"/>
                      <a:r>
                        <a:rPr lang="en-US" sz="900">
                          <a:solidFill>
                            <a:schemeClr val="accent1">
                              <a:lumMod val="85000"/>
                              <a:lumOff val="15000"/>
                            </a:schemeClr>
                          </a:solidFill>
                          <a:effectLst/>
                        </a:rPr>
                        <a:t>460</a:t>
                      </a:r>
                    </a:p>
                  </a:txBody>
                  <a:tcPr marL="0" marR="0" marT="0" marB="0" anchor="ctr"/>
                </a:tc>
                <a:tc>
                  <a:txBody>
                    <a:bodyPr/>
                    <a:lstStyle/>
                    <a:p>
                      <a:pPr algn="r" fontAlgn="ctr"/>
                      <a:r>
                        <a:rPr lang="en-US" sz="900">
                          <a:solidFill>
                            <a:schemeClr val="accent1">
                              <a:lumMod val="85000"/>
                              <a:lumOff val="15000"/>
                            </a:schemeClr>
                          </a:solidFill>
                          <a:effectLst/>
                        </a:rPr>
                        <a:t>3</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3</a:t>
                      </a:r>
                    </a:p>
                  </a:txBody>
                  <a:tcPr marL="0" marR="0" marT="0" marB="0" anchor="ctr"/>
                </a:tc>
                <a:tc>
                  <a:txBody>
                    <a:bodyPr/>
                    <a:lstStyle/>
                    <a:p>
                      <a:pPr algn="ctr" fontAlgn="ctr"/>
                      <a:r>
                        <a:rPr lang="en-US" sz="900">
                          <a:solidFill>
                            <a:schemeClr val="accent1">
                              <a:lumMod val="85000"/>
                              <a:lumOff val="15000"/>
                            </a:schemeClr>
                          </a:solidFill>
                          <a:effectLst/>
                        </a:rPr>
                        <a:t>...</a:t>
                      </a:r>
                    </a:p>
                  </a:txBody>
                  <a:tcPr marL="0" marR="0" marT="0" marB="0" anchor="ctr"/>
                </a:tc>
                <a:tc>
                  <a:txBody>
                    <a:bodyPr/>
                    <a:lstStyle/>
                    <a:p>
                      <a:pPr algn="r" fontAlgn="ctr"/>
                      <a:r>
                        <a:rPr lang="en-US" sz="900">
                          <a:solidFill>
                            <a:schemeClr val="accent1">
                              <a:lumMod val="85000"/>
                              <a:lumOff val="15000"/>
                            </a:schemeClr>
                          </a:solidFill>
                          <a:effectLst/>
                        </a:rPr>
                        <a:t>5</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3</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5</a:t>
                      </a:r>
                    </a:p>
                  </a:txBody>
                  <a:tcPr marL="0" marR="0" marT="0" marB="0" anchor="ctr"/>
                </a:tc>
                <a:tc>
                  <a:txBody>
                    <a:bodyPr/>
                    <a:lstStyle/>
                    <a:p>
                      <a:pPr algn="r" fontAlgn="ctr"/>
                      <a:r>
                        <a:rPr lang="en-US" sz="900">
                          <a:solidFill>
                            <a:schemeClr val="accent1">
                              <a:lumMod val="85000"/>
                              <a:lumOff val="15000"/>
                            </a:schemeClr>
                          </a:solidFill>
                          <a:effectLst/>
                        </a:rPr>
                        <a:t>5</a:t>
                      </a:r>
                    </a:p>
                  </a:txBody>
                  <a:tcPr marL="0" marR="0" marT="0" marB="0" anchor="ctr"/>
                </a:tc>
                <a:tc>
                  <a:txBody>
                    <a:bodyPr/>
                    <a:lstStyle/>
                    <a:p>
                      <a:pPr algn="r" fontAlgn="ctr"/>
                      <a:r>
                        <a:rPr lang="en-US" sz="900">
                          <a:solidFill>
                            <a:schemeClr val="accent1">
                              <a:lumMod val="85000"/>
                              <a:lumOff val="15000"/>
                            </a:schemeClr>
                          </a:solidFill>
                          <a:effectLst/>
                        </a:rPr>
                        <a:t>25</a:t>
                      </a:r>
                    </a:p>
                  </a:txBody>
                  <a:tcPr marL="0" marR="0" marT="0" marB="0" anchor="ctr"/>
                </a:tc>
                <a:tc>
                  <a:txBody>
                    <a:bodyPr/>
                    <a:lstStyle/>
                    <a:p>
                      <a:pPr algn="r" fontAlgn="ctr"/>
                      <a:r>
                        <a:rPr lang="en-US" sz="900">
                          <a:solidFill>
                            <a:schemeClr val="accent1">
                              <a:lumMod val="85000"/>
                              <a:lumOff val="15000"/>
                            </a:schemeClr>
                          </a:solidFill>
                          <a:effectLst/>
                        </a:rPr>
                        <a:t>18.0</a:t>
                      </a:r>
                    </a:p>
                  </a:txBody>
                  <a:tcPr marL="0" marR="0" marT="0" marB="0" anchor="ctr"/>
                </a:tc>
                <a:tc>
                  <a:txBody>
                    <a:bodyPr/>
                    <a:lstStyle/>
                    <a:p>
                      <a:pPr algn="r" fontAlgn="ctr"/>
                      <a:r>
                        <a:rPr lang="en-US" sz="900">
                          <a:solidFill>
                            <a:schemeClr val="accent1">
                              <a:lumMod val="85000"/>
                              <a:lumOff val="15000"/>
                            </a:schemeClr>
                          </a:solidFill>
                          <a:effectLst/>
                        </a:rPr>
                        <a:t>neutral or dissatisfied</a:t>
                      </a:r>
                    </a:p>
                  </a:txBody>
                  <a:tcPr marL="0" marR="0" marT="0" marB="0" anchor="ctr"/>
                </a:tc>
                <a:extLst>
                  <a:ext uri="{0D108BD9-81ED-4DB2-BD59-A6C34878D82A}">
                    <a16:rowId xmlns:a16="http://schemas.microsoft.com/office/drawing/2014/main" val="1648971744"/>
                  </a:ext>
                </a:extLst>
              </a:tr>
              <a:tr h="410131">
                <a:tc>
                  <a:txBody>
                    <a:bodyPr/>
                    <a:lstStyle/>
                    <a:p>
                      <a:pPr algn="r" fontAlgn="ctr"/>
                      <a:r>
                        <a:rPr lang="en-US" sz="900">
                          <a:solidFill>
                            <a:schemeClr val="accent1">
                              <a:lumMod val="85000"/>
                              <a:lumOff val="15000"/>
                            </a:schemeClr>
                          </a:solidFill>
                          <a:effectLst/>
                        </a:rPr>
                        <a:t>110028</a:t>
                      </a:r>
                    </a:p>
                  </a:txBody>
                  <a:tcPr marL="0" marR="0" marT="0" marB="0" anchor="ctr"/>
                </a:tc>
                <a:tc>
                  <a:txBody>
                    <a:bodyPr/>
                    <a:lstStyle/>
                    <a:p>
                      <a:pPr algn="r" fontAlgn="ctr"/>
                      <a:r>
                        <a:rPr lang="en-US" sz="900">
                          <a:solidFill>
                            <a:schemeClr val="accent1">
                              <a:lumMod val="85000"/>
                              <a:lumOff val="15000"/>
                            </a:schemeClr>
                          </a:solidFill>
                          <a:effectLst/>
                        </a:rPr>
                        <a:t>Female</a:t>
                      </a:r>
                    </a:p>
                  </a:txBody>
                  <a:tcPr marL="0" marR="0" marT="0" marB="0" anchor="ctr"/>
                </a:tc>
                <a:tc>
                  <a:txBody>
                    <a:bodyPr/>
                    <a:lstStyle/>
                    <a:p>
                      <a:pPr algn="r" fontAlgn="ctr"/>
                      <a:r>
                        <a:rPr lang="en-US" sz="900">
                          <a:solidFill>
                            <a:schemeClr val="accent1">
                              <a:lumMod val="85000"/>
                              <a:lumOff val="15000"/>
                            </a:schemeClr>
                          </a:solidFill>
                          <a:effectLst/>
                        </a:rPr>
                        <a:t>Loyal Customer</a:t>
                      </a:r>
                    </a:p>
                  </a:txBody>
                  <a:tcPr marL="0" marR="0" marT="0" marB="0" anchor="ctr"/>
                </a:tc>
                <a:tc>
                  <a:txBody>
                    <a:bodyPr/>
                    <a:lstStyle/>
                    <a:p>
                      <a:pPr algn="r" fontAlgn="ctr"/>
                      <a:r>
                        <a:rPr lang="en-US" sz="900">
                          <a:solidFill>
                            <a:schemeClr val="accent1">
                              <a:lumMod val="85000"/>
                              <a:lumOff val="15000"/>
                            </a:schemeClr>
                          </a:solidFill>
                          <a:effectLst/>
                        </a:rPr>
                        <a:t>26</a:t>
                      </a:r>
                    </a:p>
                  </a:txBody>
                  <a:tcPr marL="0" marR="0" marT="0" marB="0" anchor="ctr"/>
                </a:tc>
                <a:tc>
                  <a:txBody>
                    <a:bodyPr/>
                    <a:lstStyle/>
                    <a:p>
                      <a:pPr algn="r" fontAlgn="ctr"/>
                      <a:r>
                        <a:rPr lang="en-US" sz="900">
                          <a:solidFill>
                            <a:schemeClr val="accent1">
                              <a:lumMod val="85000"/>
                              <a:lumOff val="15000"/>
                            </a:schemeClr>
                          </a:solidFill>
                          <a:effectLst/>
                        </a:rPr>
                        <a:t>Business travel</a:t>
                      </a:r>
                    </a:p>
                  </a:txBody>
                  <a:tcPr marL="0" marR="0" marT="0" marB="0" anchor="ctr"/>
                </a:tc>
                <a:tc>
                  <a:txBody>
                    <a:bodyPr/>
                    <a:lstStyle/>
                    <a:p>
                      <a:pPr algn="r" fontAlgn="ctr"/>
                      <a:r>
                        <a:rPr lang="en-US" sz="900">
                          <a:solidFill>
                            <a:schemeClr val="accent1">
                              <a:lumMod val="85000"/>
                              <a:lumOff val="15000"/>
                            </a:schemeClr>
                          </a:solidFill>
                          <a:effectLst/>
                        </a:rPr>
                        <a:t>Business</a:t>
                      </a:r>
                    </a:p>
                  </a:txBody>
                  <a:tcPr marL="0" marR="0" marT="0" marB="0" anchor="ctr"/>
                </a:tc>
                <a:tc>
                  <a:txBody>
                    <a:bodyPr/>
                    <a:lstStyle/>
                    <a:p>
                      <a:pPr algn="r" fontAlgn="ctr"/>
                      <a:r>
                        <a:rPr lang="en-US" sz="900">
                          <a:solidFill>
                            <a:schemeClr val="accent1">
                              <a:lumMod val="85000"/>
                              <a:lumOff val="15000"/>
                            </a:schemeClr>
                          </a:solidFill>
                          <a:effectLst/>
                        </a:rPr>
                        <a:t>1142</a:t>
                      </a:r>
                    </a:p>
                  </a:txBody>
                  <a:tcPr marL="0" marR="0" marT="0" marB="0" anchor="ctr"/>
                </a:tc>
                <a:tc>
                  <a:txBody>
                    <a:bodyPr/>
                    <a:lstStyle/>
                    <a:p>
                      <a:pPr algn="r" fontAlgn="ctr"/>
                      <a:r>
                        <a:rPr lang="en-US" sz="900">
                          <a:solidFill>
                            <a:schemeClr val="accent1">
                              <a:lumMod val="85000"/>
                              <a:lumOff val="15000"/>
                            </a:schemeClr>
                          </a:solidFill>
                          <a:effectLst/>
                        </a:rPr>
                        <a:t>2</a:t>
                      </a:r>
                    </a:p>
                  </a:txBody>
                  <a:tcPr marL="0" marR="0" marT="0" marB="0" anchor="ctr"/>
                </a:tc>
                <a:tc>
                  <a:txBody>
                    <a:bodyPr/>
                    <a:lstStyle/>
                    <a:p>
                      <a:pPr algn="r" fontAlgn="ctr"/>
                      <a:r>
                        <a:rPr lang="en-US" sz="900">
                          <a:solidFill>
                            <a:schemeClr val="accent1">
                              <a:lumMod val="85000"/>
                              <a:lumOff val="15000"/>
                            </a:schemeClr>
                          </a:solidFill>
                          <a:effectLst/>
                        </a:rPr>
                        <a:t>2</a:t>
                      </a:r>
                    </a:p>
                  </a:txBody>
                  <a:tcPr marL="0" marR="0" marT="0" marB="0" anchor="ctr"/>
                </a:tc>
                <a:tc>
                  <a:txBody>
                    <a:bodyPr/>
                    <a:lstStyle/>
                    <a:p>
                      <a:pPr algn="r" fontAlgn="ctr"/>
                      <a:r>
                        <a:rPr lang="en-US" sz="900">
                          <a:solidFill>
                            <a:schemeClr val="accent1">
                              <a:lumMod val="85000"/>
                              <a:lumOff val="15000"/>
                            </a:schemeClr>
                          </a:solidFill>
                          <a:effectLst/>
                        </a:rPr>
                        <a:t>2</a:t>
                      </a:r>
                    </a:p>
                  </a:txBody>
                  <a:tcPr marL="0" marR="0" marT="0" marB="0" anchor="ctr"/>
                </a:tc>
                <a:tc>
                  <a:txBody>
                    <a:bodyPr/>
                    <a:lstStyle/>
                    <a:p>
                      <a:pPr algn="ctr" fontAlgn="ctr"/>
                      <a:r>
                        <a:rPr lang="en-US" sz="900">
                          <a:solidFill>
                            <a:schemeClr val="accent1">
                              <a:lumMod val="85000"/>
                              <a:lumOff val="15000"/>
                            </a:schemeClr>
                          </a:solidFill>
                          <a:effectLst/>
                        </a:rPr>
                        <a:t>...</a:t>
                      </a:r>
                    </a:p>
                  </a:txBody>
                  <a:tcPr marL="0" marR="0" marT="0" marB="0" anchor="ctr"/>
                </a:tc>
                <a:tc>
                  <a:txBody>
                    <a:bodyPr/>
                    <a:lstStyle/>
                    <a:p>
                      <a:pPr algn="r" fontAlgn="ctr"/>
                      <a:r>
                        <a:rPr lang="en-US" sz="900">
                          <a:solidFill>
                            <a:schemeClr val="accent1">
                              <a:lumMod val="85000"/>
                              <a:lumOff val="15000"/>
                            </a:schemeClr>
                          </a:solidFill>
                          <a:effectLst/>
                        </a:rPr>
                        <a:t>5</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3</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4</a:t>
                      </a:r>
                    </a:p>
                  </a:txBody>
                  <a:tcPr marL="0" marR="0" marT="0" marB="0" anchor="ctr"/>
                </a:tc>
                <a:tc>
                  <a:txBody>
                    <a:bodyPr/>
                    <a:lstStyle/>
                    <a:p>
                      <a:pPr algn="r" fontAlgn="ctr"/>
                      <a:r>
                        <a:rPr lang="en-US" sz="900">
                          <a:solidFill>
                            <a:schemeClr val="accent1">
                              <a:lumMod val="85000"/>
                              <a:lumOff val="15000"/>
                            </a:schemeClr>
                          </a:solidFill>
                          <a:effectLst/>
                        </a:rPr>
                        <a:t>5</a:t>
                      </a:r>
                    </a:p>
                  </a:txBody>
                  <a:tcPr marL="0" marR="0" marT="0" marB="0" anchor="ctr"/>
                </a:tc>
                <a:tc>
                  <a:txBody>
                    <a:bodyPr/>
                    <a:lstStyle/>
                    <a:p>
                      <a:pPr algn="r" fontAlgn="ctr"/>
                      <a:r>
                        <a:rPr lang="en-US" sz="900">
                          <a:solidFill>
                            <a:schemeClr val="accent1">
                              <a:lumMod val="85000"/>
                              <a:lumOff val="15000"/>
                            </a:schemeClr>
                          </a:solidFill>
                          <a:effectLst/>
                        </a:rPr>
                        <a:t>0</a:t>
                      </a:r>
                    </a:p>
                  </a:txBody>
                  <a:tcPr marL="0" marR="0" marT="0" marB="0" anchor="ctr"/>
                </a:tc>
                <a:tc>
                  <a:txBody>
                    <a:bodyPr/>
                    <a:lstStyle/>
                    <a:p>
                      <a:pPr algn="r" fontAlgn="ctr"/>
                      <a:r>
                        <a:rPr lang="en-US" sz="900">
                          <a:solidFill>
                            <a:schemeClr val="accent1">
                              <a:lumMod val="85000"/>
                              <a:lumOff val="15000"/>
                            </a:schemeClr>
                          </a:solidFill>
                          <a:effectLst/>
                        </a:rPr>
                        <a:t>0.0</a:t>
                      </a:r>
                    </a:p>
                  </a:txBody>
                  <a:tcPr marL="0" marR="0" marT="0" marB="0" anchor="ctr"/>
                </a:tc>
                <a:tc>
                  <a:txBody>
                    <a:bodyPr/>
                    <a:lstStyle/>
                    <a:p>
                      <a:pPr algn="r" fontAlgn="ctr"/>
                      <a:r>
                        <a:rPr lang="en-US" sz="900">
                          <a:solidFill>
                            <a:schemeClr val="accent1">
                              <a:lumMod val="85000"/>
                              <a:lumOff val="15000"/>
                            </a:schemeClr>
                          </a:solidFill>
                          <a:effectLst/>
                        </a:rPr>
                        <a:t>satisfied</a:t>
                      </a:r>
                    </a:p>
                  </a:txBody>
                  <a:tcPr marL="0" marR="0" marT="0" marB="0" anchor="ctr"/>
                </a:tc>
                <a:extLst>
                  <a:ext uri="{0D108BD9-81ED-4DB2-BD59-A6C34878D82A}">
                    <a16:rowId xmlns:a16="http://schemas.microsoft.com/office/drawing/2014/main" val="2605070142"/>
                  </a:ext>
                </a:extLst>
              </a:tr>
            </a:tbl>
          </a:graphicData>
        </a:graphic>
      </p:graphicFrame>
      <p:pic>
        <p:nvPicPr>
          <p:cNvPr id="6158" name="Picture 14">
            <a:extLst>
              <a:ext uri="{FF2B5EF4-FFF2-40B4-BE49-F238E27FC236}">
                <a16:creationId xmlns:a16="http://schemas.microsoft.com/office/drawing/2014/main" id="{6E68765F-9216-6448-B87E-DDA001AA7F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02" b="3367"/>
          <a:stretch/>
        </p:blipFill>
        <p:spPr bwMode="auto">
          <a:xfrm>
            <a:off x="8110832" y="3419761"/>
            <a:ext cx="2796080" cy="28029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D715968-9747-1047-A674-F2CAA3E6721A}"/>
              </a:ext>
            </a:extLst>
          </p:cNvPr>
          <p:cNvSpPr/>
          <p:nvPr/>
        </p:nvSpPr>
        <p:spPr>
          <a:xfrm>
            <a:off x="8932984" y="3859375"/>
            <a:ext cx="1139483" cy="450166"/>
          </a:xfrm>
          <a:prstGeom prst="rect">
            <a:avLst/>
          </a:prstGeom>
          <a:solidFill>
            <a:srgbClr val="FB8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solidFill>
              </a:rPr>
              <a:t>56.7%</a:t>
            </a:r>
          </a:p>
        </p:txBody>
      </p:sp>
      <p:sp>
        <p:nvSpPr>
          <p:cNvPr id="14" name="Rectangle 13">
            <a:extLst>
              <a:ext uri="{FF2B5EF4-FFF2-40B4-BE49-F238E27FC236}">
                <a16:creationId xmlns:a16="http://schemas.microsoft.com/office/drawing/2014/main" id="{711FD45C-75D7-2140-89F8-30512FA8413D}"/>
              </a:ext>
            </a:extLst>
          </p:cNvPr>
          <p:cNvSpPr/>
          <p:nvPr/>
        </p:nvSpPr>
        <p:spPr>
          <a:xfrm>
            <a:off x="9256541" y="5419248"/>
            <a:ext cx="998806" cy="450166"/>
          </a:xfrm>
          <a:prstGeom prst="rect">
            <a:avLst/>
          </a:prstGeom>
          <a:solidFill>
            <a:srgbClr val="D16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solidFill>
              </a:rPr>
              <a:t>43.3%</a:t>
            </a:r>
          </a:p>
        </p:txBody>
      </p:sp>
      <p:sp>
        <p:nvSpPr>
          <p:cNvPr id="4" name="TextBox 3">
            <a:extLst>
              <a:ext uri="{FF2B5EF4-FFF2-40B4-BE49-F238E27FC236}">
                <a16:creationId xmlns:a16="http://schemas.microsoft.com/office/drawing/2014/main" id="{76E0486A-6C3B-2348-BD92-B8A7BD329630}"/>
              </a:ext>
            </a:extLst>
          </p:cNvPr>
          <p:cNvSpPr txBox="1"/>
          <p:nvPr/>
        </p:nvSpPr>
        <p:spPr>
          <a:xfrm>
            <a:off x="7963528" y="3127534"/>
            <a:ext cx="2235548" cy="307777"/>
          </a:xfrm>
          <a:prstGeom prst="rect">
            <a:avLst/>
          </a:prstGeom>
          <a:noFill/>
        </p:spPr>
        <p:txBody>
          <a:bodyPr wrap="square" lIns="91440" tIns="45720" rIns="91440" bIns="45720" rtlCol="0" anchor="t">
            <a:spAutoFit/>
          </a:bodyPr>
          <a:lstStyle/>
          <a:p>
            <a:r>
              <a:rPr lang="en-US" sz="1400">
                <a:solidFill>
                  <a:schemeClr val="accent1"/>
                </a:solidFill>
              </a:rPr>
              <a:t>Neutral or dissatisfied (0)</a:t>
            </a:r>
          </a:p>
        </p:txBody>
      </p:sp>
      <p:sp>
        <p:nvSpPr>
          <p:cNvPr id="16" name="TextBox 15">
            <a:extLst>
              <a:ext uri="{FF2B5EF4-FFF2-40B4-BE49-F238E27FC236}">
                <a16:creationId xmlns:a16="http://schemas.microsoft.com/office/drawing/2014/main" id="{A3F85564-C8A7-0747-949F-23A98F6F61BF}"/>
              </a:ext>
            </a:extLst>
          </p:cNvPr>
          <p:cNvSpPr txBox="1"/>
          <p:nvPr/>
        </p:nvSpPr>
        <p:spPr>
          <a:xfrm>
            <a:off x="9502725" y="6222749"/>
            <a:ext cx="1139483" cy="307777"/>
          </a:xfrm>
          <a:prstGeom prst="rect">
            <a:avLst/>
          </a:prstGeom>
          <a:noFill/>
        </p:spPr>
        <p:txBody>
          <a:bodyPr wrap="square" lIns="91440" tIns="45720" rIns="91440" bIns="45720" rtlCol="0" anchor="t">
            <a:spAutoFit/>
          </a:bodyPr>
          <a:lstStyle/>
          <a:p>
            <a:r>
              <a:rPr lang="en-US" sz="1400">
                <a:solidFill>
                  <a:schemeClr val="accent1"/>
                </a:solidFill>
              </a:rPr>
              <a:t>Satisfied (1)</a:t>
            </a:r>
          </a:p>
        </p:txBody>
      </p:sp>
      <p:sp>
        <p:nvSpPr>
          <p:cNvPr id="20" name="Rectangle 19">
            <a:extLst>
              <a:ext uri="{FF2B5EF4-FFF2-40B4-BE49-F238E27FC236}">
                <a16:creationId xmlns:a16="http://schemas.microsoft.com/office/drawing/2014/main" id="{C53BF889-A4DF-4143-8DD8-7EA75AC44711}"/>
              </a:ext>
            </a:extLst>
          </p:cNvPr>
          <p:cNvSpPr/>
          <p:nvPr/>
        </p:nvSpPr>
        <p:spPr>
          <a:xfrm>
            <a:off x="920071" y="3526070"/>
            <a:ext cx="2798064" cy="1202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103904</a:t>
            </a:r>
            <a:r>
              <a:rPr lang="en-US">
                <a:ea typeface="+mn-lt"/>
                <a:cs typeface="+mn-lt"/>
              </a:rPr>
              <a:t> instances</a:t>
            </a:r>
          </a:p>
          <a:p>
            <a:pPr algn="ctr"/>
            <a:r>
              <a:rPr lang="en-US">
                <a:ea typeface="+mn-lt"/>
                <a:cs typeface="+mn-lt"/>
              </a:rPr>
              <a:t>28  features</a:t>
            </a:r>
          </a:p>
        </p:txBody>
      </p:sp>
      <p:sp>
        <p:nvSpPr>
          <p:cNvPr id="21" name="Rectangle 20">
            <a:extLst>
              <a:ext uri="{FF2B5EF4-FFF2-40B4-BE49-F238E27FC236}">
                <a16:creationId xmlns:a16="http://schemas.microsoft.com/office/drawing/2014/main" id="{B9521B4B-165F-C041-987C-96943751E204}"/>
              </a:ext>
            </a:extLst>
          </p:cNvPr>
          <p:cNvSpPr/>
          <p:nvPr/>
        </p:nvSpPr>
        <p:spPr>
          <a:xfrm>
            <a:off x="3892403" y="3526070"/>
            <a:ext cx="2796080" cy="1202671"/>
          </a:xfrm>
          <a:prstGeom prst="rect">
            <a:avLst/>
          </a:prstGeom>
          <a:solidFill>
            <a:srgbClr val="FB807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Train size: 0.8</a:t>
            </a:r>
          </a:p>
          <a:p>
            <a:pPr algn="ctr"/>
            <a:r>
              <a:rPr lang="en-US">
                <a:ea typeface="+mn-lt"/>
                <a:cs typeface="+mn-lt"/>
              </a:rPr>
              <a:t>Test size: 0.2 </a:t>
            </a:r>
          </a:p>
        </p:txBody>
      </p:sp>
      <p:sp>
        <p:nvSpPr>
          <p:cNvPr id="22" name="Rectangle 21">
            <a:extLst>
              <a:ext uri="{FF2B5EF4-FFF2-40B4-BE49-F238E27FC236}">
                <a16:creationId xmlns:a16="http://schemas.microsoft.com/office/drawing/2014/main" id="{BE4AF281-5717-904B-B7CF-5620C6B0EE54}"/>
              </a:ext>
            </a:extLst>
          </p:cNvPr>
          <p:cNvSpPr/>
          <p:nvPr/>
        </p:nvSpPr>
        <p:spPr>
          <a:xfrm>
            <a:off x="920071" y="4918579"/>
            <a:ext cx="2798064" cy="1195679"/>
          </a:xfrm>
          <a:prstGeom prst="rect">
            <a:avLst/>
          </a:prstGeom>
          <a:solidFill>
            <a:srgbClr val="FB807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Target variable: satisfaction</a:t>
            </a:r>
          </a:p>
        </p:txBody>
      </p:sp>
      <p:sp>
        <p:nvSpPr>
          <p:cNvPr id="23" name="Rectangle 22">
            <a:extLst>
              <a:ext uri="{FF2B5EF4-FFF2-40B4-BE49-F238E27FC236}">
                <a16:creationId xmlns:a16="http://schemas.microsoft.com/office/drawing/2014/main" id="{4964904E-2068-7645-B16D-EA070E140C71}"/>
              </a:ext>
            </a:extLst>
          </p:cNvPr>
          <p:cNvSpPr/>
          <p:nvPr/>
        </p:nvSpPr>
        <p:spPr>
          <a:xfrm>
            <a:off x="3892403" y="4918579"/>
            <a:ext cx="2796080" cy="11956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 numerical features: 5</a:t>
            </a:r>
          </a:p>
          <a:p>
            <a:pPr algn="ctr"/>
            <a:r>
              <a:rPr lang="en-US">
                <a:ea typeface="+mn-lt"/>
                <a:cs typeface="+mn-lt"/>
              </a:rPr>
              <a:t># categorical features: 22</a:t>
            </a:r>
          </a:p>
        </p:txBody>
      </p:sp>
    </p:spTree>
    <p:extLst>
      <p:ext uri="{BB962C8B-B14F-4D97-AF65-F5344CB8AC3E}">
        <p14:creationId xmlns:p14="http://schemas.microsoft.com/office/powerpoint/2010/main" val="417221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8074F-130E-604C-A8D7-A7F826619CE3}"/>
              </a:ext>
            </a:extLst>
          </p:cNvPr>
          <p:cNvSpPr>
            <a:spLocks noGrp="1"/>
          </p:cNvSpPr>
          <p:nvPr>
            <p:ph sz="quarter" idx="13"/>
          </p:nvPr>
        </p:nvSpPr>
        <p:spPr/>
        <p:txBody>
          <a:bodyPr/>
          <a:lstStyle/>
          <a:p>
            <a:r>
              <a:rPr lang="en-US"/>
              <a:t>Numeric features: passenger demographic &amp; flight info</a:t>
            </a:r>
          </a:p>
        </p:txBody>
      </p:sp>
      <p:sp>
        <p:nvSpPr>
          <p:cNvPr id="3" name="Content Placeholder 2">
            <a:extLst>
              <a:ext uri="{FF2B5EF4-FFF2-40B4-BE49-F238E27FC236}">
                <a16:creationId xmlns:a16="http://schemas.microsoft.com/office/drawing/2014/main" id="{71DFB8A6-4F3B-6244-ADF1-B9335A04EC74}"/>
              </a:ext>
            </a:extLst>
          </p:cNvPr>
          <p:cNvSpPr>
            <a:spLocks noGrp="1"/>
          </p:cNvSpPr>
          <p:nvPr>
            <p:ph sz="quarter" idx="14"/>
          </p:nvPr>
        </p:nvSpPr>
        <p:spPr/>
        <p:txBody>
          <a:bodyPr/>
          <a:lstStyle/>
          <a:p>
            <a:r>
              <a:rPr lang="en-US"/>
              <a:t>Exploratory data analysis</a:t>
            </a:r>
          </a:p>
        </p:txBody>
      </p:sp>
      <p:pic>
        <p:nvPicPr>
          <p:cNvPr id="14340" name="Picture 4">
            <a:extLst>
              <a:ext uri="{FF2B5EF4-FFF2-40B4-BE49-F238E27FC236}">
                <a16:creationId xmlns:a16="http://schemas.microsoft.com/office/drawing/2014/main" id="{BDB6098E-E1B2-3249-BB49-C0093D4CD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69" y="1972030"/>
            <a:ext cx="2836187"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3BE23F9B-2C8A-544C-A47D-E9F29E0ED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990" y="1967717"/>
            <a:ext cx="2836187"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65B54815-87D4-A949-B149-7C70AD482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7017" y="4645887"/>
            <a:ext cx="2882682"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3CB379F4-F0D8-F84A-A22C-76C0FCD8D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621" y="4645887"/>
            <a:ext cx="2882682"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821FBC02-B8BC-B348-BCE6-F7BE96A47B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0515" y="1967717"/>
            <a:ext cx="2743197"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a:extLst>
              <a:ext uri="{FF2B5EF4-FFF2-40B4-BE49-F238E27FC236}">
                <a16:creationId xmlns:a16="http://schemas.microsoft.com/office/drawing/2014/main" id="{67BF0EDC-D7C2-6444-8138-063F209BF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646" y="1972031"/>
            <a:ext cx="2836187"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a:extLst>
              <a:ext uri="{FF2B5EF4-FFF2-40B4-BE49-F238E27FC236}">
                <a16:creationId xmlns:a16="http://schemas.microsoft.com/office/drawing/2014/main" id="{79B34CD4-02EC-5D42-B509-B2EFB64E38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9699" y="4645887"/>
            <a:ext cx="2836187" cy="1885625"/>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a:extLst>
              <a:ext uri="{FF2B5EF4-FFF2-40B4-BE49-F238E27FC236}">
                <a16:creationId xmlns:a16="http://schemas.microsoft.com/office/drawing/2014/main" id="{3FFCD2C5-D444-944A-A1BF-2F4F5DFC03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8798" y="4645887"/>
            <a:ext cx="2836187" cy="1885625"/>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
            <a:extLst>
              <a:ext uri="{FF2B5EF4-FFF2-40B4-BE49-F238E27FC236}">
                <a16:creationId xmlns:a16="http://schemas.microsoft.com/office/drawing/2014/main" id="{76A3236B-2CEE-1240-A5A0-E78965FCF44A}"/>
              </a:ext>
            </a:extLst>
          </p:cNvPr>
          <p:cNvSpPr txBox="1">
            <a:spLocks/>
          </p:cNvSpPr>
          <p:nvPr/>
        </p:nvSpPr>
        <p:spPr>
          <a:xfrm>
            <a:off x="2826256" y="1631845"/>
            <a:ext cx="199186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Age</a:t>
            </a:r>
          </a:p>
        </p:txBody>
      </p:sp>
      <p:sp>
        <p:nvSpPr>
          <p:cNvPr id="15" name="Content Placeholder 1">
            <a:extLst>
              <a:ext uri="{FF2B5EF4-FFF2-40B4-BE49-F238E27FC236}">
                <a16:creationId xmlns:a16="http://schemas.microsoft.com/office/drawing/2014/main" id="{3728D8C0-1826-9043-A19B-FB6570C7C5FB}"/>
              </a:ext>
            </a:extLst>
          </p:cNvPr>
          <p:cNvSpPr txBox="1">
            <a:spLocks/>
          </p:cNvSpPr>
          <p:nvPr/>
        </p:nvSpPr>
        <p:spPr>
          <a:xfrm>
            <a:off x="8203767" y="1622605"/>
            <a:ext cx="199186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Flight Distance</a:t>
            </a:r>
          </a:p>
        </p:txBody>
      </p:sp>
      <p:sp>
        <p:nvSpPr>
          <p:cNvPr id="16" name="Content Placeholder 1">
            <a:extLst>
              <a:ext uri="{FF2B5EF4-FFF2-40B4-BE49-F238E27FC236}">
                <a16:creationId xmlns:a16="http://schemas.microsoft.com/office/drawing/2014/main" id="{4207650F-1419-4C44-B0DC-9881383E43F1}"/>
              </a:ext>
            </a:extLst>
          </p:cNvPr>
          <p:cNvSpPr txBox="1">
            <a:spLocks/>
          </p:cNvSpPr>
          <p:nvPr/>
        </p:nvSpPr>
        <p:spPr>
          <a:xfrm>
            <a:off x="1643095" y="4276447"/>
            <a:ext cx="34872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Arrival Delay in Minutes</a:t>
            </a:r>
          </a:p>
        </p:txBody>
      </p:sp>
      <p:sp>
        <p:nvSpPr>
          <p:cNvPr id="17" name="Content Placeholder 1">
            <a:extLst>
              <a:ext uri="{FF2B5EF4-FFF2-40B4-BE49-F238E27FC236}">
                <a16:creationId xmlns:a16="http://schemas.microsoft.com/office/drawing/2014/main" id="{5C090683-5182-884F-96C8-F695821412BB}"/>
              </a:ext>
            </a:extLst>
          </p:cNvPr>
          <p:cNvSpPr txBox="1">
            <a:spLocks/>
          </p:cNvSpPr>
          <p:nvPr/>
        </p:nvSpPr>
        <p:spPr>
          <a:xfrm>
            <a:off x="7607083" y="4276448"/>
            <a:ext cx="34872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Departure Delay in Minutes</a:t>
            </a:r>
          </a:p>
        </p:txBody>
      </p:sp>
      <p:pic>
        <p:nvPicPr>
          <p:cNvPr id="18" name="Graphic 17" descr="Folder Search outline">
            <a:extLst>
              <a:ext uri="{FF2B5EF4-FFF2-40B4-BE49-F238E27FC236}">
                <a16:creationId xmlns:a16="http://schemas.microsoft.com/office/drawing/2014/main" id="{A8FCD430-1157-6044-AB55-7EA4F87ADA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26940" y="1097905"/>
            <a:ext cx="457200" cy="457200"/>
          </a:xfrm>
          <a:prstGeom prst="rect">
            <a:avLst/>
          </a:prstGeom>
        </p:spPr>
      </p:pic>
      <p:sp>
        <p:nvSpPr>
          <p:cNvPr id="19" name="TextBox 18">
            <a:extLst>
              <a:ext uri="{FF2B5EF4-FFF2-40B4-BE49-F238E27FC236}">
                <a16:creationId xmlns:a16="http://schemas.microsoft.com/office/drawing/2014/main" id="{D1E32217-B461-9A4C-B33D-221032FC7C32}"/>
              </a:ext>
            </a:extLst>
          </p:cNvPr>
          <p:cNvSpPr txBox="1"/>
          <p:nvPr/>
        </p:nvSpPr>
        <p:spPr>
          <a:xfrm>
            <a:off x="2624090" y="1164051"/>
            <a:ext cx="8577303" cy="338554"/>
          </a:xfrm>
          <a:prstGeom prst="rect">
            <a:avLst/>
          </a:prstGeom>
          <a:noFill/>
        </p:spPr>
        <p:txBody>
          <a:bodyPr wrap="square">
            <a:spAutoFit/>
          </a:bodyPr>
          <a:lstStyle/>
          <a:p>
            <a:r>
              <a:rPr lang="en-US" sz="1600" b="1">
                <a:solidFill>
                  <a:schemeClr val="accent1"/>
                </a:solidFill>
                <a:ea typeface="微软雅黑" panose="020B0503020204020204" pitchFamily="34" charset="-122"/>
                <a:cs typeface="+mj-cs"/>
              </a:rPr>
              <a:t>Findings: </a:t>
            </a:r>
            <a:r>
              <a:rPr lang="en-US" sz="1600">
                <a:solidFill>
                  <a:schemeClr val="accent1"/>
                </a:solidFill>
                <a:ea typeface="微软雅黑" panose="020B0503020204020204" pitchFamily="34" charset="-122"/>
                <a:cs typeface="+mj-cs"/>
              </a:rPr>
              <a:t>Middle-aged passengers &amp; Long-distance flight passengers tend to satisfy more.</a:t>
            </a:r>
          </a:p>
        </p:txBody>
      </p:sp>
    </p:spTree>
    <p:extLst>
      <p:ext uri="{BB962C8B-B14F-4D97-AF65-F5344CB8AC3E}">
        <p14:creationId xmlns:p14="http://schemas.microsoft.com/office/powerpoint/2010/main" val="1378747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DC349A-9CD4-2F4D-9280-002565149FE0}"/>
              </a:ext>
            </a:extLst>
          </p:cNvPr>
          <p:cNvSpPr>
            <a:spLocks noGrp="1"/>
          </p:cNvSpPr>
          <p:nvPr>
            <p:ph sz="quarter" idx="13"/>
          </p:nvPr>
        </p:nvSpPr>
        <p:spPr/>
        <p:txBody>
          <a:bodyPr/>
          <a:lstStyle/>
          <a:p>
            <a:r>
              <a:rPr lang="en-US"/>
              <a:t>Categorical features: passenger demographic &amp; flight info</a:t>
            </a:r>
          </a:p>
        </p:txBody>
      </p:sp>
      <p:sp>
        <p:nvSpPr>
          <p:cNvPr id="4" name="Content Placeholder 2">
            <a:extLst>
              <a:ext uri="{FF2B5EF4-FFF2-40B4-BE49-F238E27FC236}">
                <a16:creationId xmlns:a16="http://schemas.microsoft.com/office/drawing/2014/main" id="{9DBE440E-26D0-D946-B54C-C05755A66B68}"/>
              </a:ext>
            </a:extLst>
          </p:cNvPr>
          <p:cNvSpPr>
            <a:spLocks noGrp="1"/>
          </p:cNvSpPr>
          <p:nvPr>
            <p:ph sz="quarter" idx="14"/>
          </p:nvPr>
        </p:nvSpPr>
        <p:spPr/>
        <p:txBody>
          <a:bodyPr/>
          <a:lstStyle/>
          <a:p>
            <a:r>
              <a:rPr lang="en-US"/>
              <a:t>Exploratory data analysis</a:t>
            </a:r>
          </a:p>
        </p:txBody>
      </p:sp>
      <p:pic>
        <p:nvPicPr>
          <p:cNvPr id="15362" name="Picture 2">
            <a:extLst>
              <a:ext uri="{FF2B5EF4-FFF2-40B4-BE49-F238E27FC236}">
                <a16:creationId xmlns:a16="http://schemas.microsoft.com/office/drawing/2014/main" id="{6A926316-62A4-CE42-B4BC-CCC8DD787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 r="85510"/>
          <a:stretch/>
        </p:blipFill>
        <p:spPr bwMode="auto">
          <a:xfrm>
            <a:off x="2365145" y="1754655"/>
            <a:ext cx="398517" cy="285769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03407A9-AC85-7345-A089-852B99B00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27" t="15168" r="72794" b="28078"/>
          <a:stretch/>
        </p:blipFill>
        <p:spPr bwMode="auto">
          <a:xfrm>
            <a:off x="8365460" y="2073653"/>
            <a:ext cx="1123495" cy="162749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6B28A66F-EE13-8F40-81AF-1BA99DE647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71" t="18582" r="78331" b="31547"/>
          <a:stretch/>
        </p:blipFill>
        <p:spPr bwMode="auto">
          <a:xfrm>
            <a:off x="2087509" y="4957226"/>
            <a:ext cx="887787" cy="141675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3201079E-ADD9-9747-A251-B4B4AE2569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40" r="73074" b="83831"/>
          <a:stretch/>
        </p:blipFill>
        <p:spPr bwMode="auto">
          <a:xfrm>
            <a:off x="-243056" y="2249997"/>
            <a:ext cx="2964959" cy="15229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B30F6046-02C9-B741-A7BE-8707A85725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969" t="2062" r="33343" b="83831"/>
          <a:stretch/>
        </p:blipFill>
        <p:spPr bwMode="auto">
          <a:xfrm>
            <a:off x="6109738" y="2057537"/>
            <a:ext cx="3379217" cy="1542327"/>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812982C2-7F41-8047-B1CE-A5F5A44645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336" t="2197" b="84140"/>
          <a:stretch/>
        </p:blipFill>
        <p:spPr bwMode="auto">
          <a:xfrm>
            <a:off x="-243056" y="4919788"/>
            <a:ext cx="3442310" cy="1522917"/>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a:extLst>
              <a:ext uri="{FF2B5EF4-FFF2-40B4-BE49-F238E27FC236}">
                <a16:creationId xmlns:a16="http://schemas.microsoft.com/office/drawing/2014/main" id="{FDF2924A-CBE4-0847-A5E9-F7717D9037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359" r="64152" b="66920"/>
          <a:stretch/>
        </p:blipFill>
        <p:spPr bwMode="auto">
          <a:xfrm>
            <a:off x="6138222" y="4891568"/>
            <a:ext cx="4115574" cy="167798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
            <a:extLst>
              <a:ext uri="{FF2B5EF4-FFF2-40B4-BE49-F238E27FC236}">
                <a16:creationId xmlns:a16="http://schemas.microsoft.com/office/drawing/2014/main" id="{83919310-93EB-9C42-A31A-698F9F03F645}"/>
              </a:ext>
            </a:extLst>
          </p:cNvPr>
          <p:cNvSpPr txBox="1">
            <a:spLocks/>
          </p:cNvSpPr>
          <p:nvPr/>
        </p:nvSpPr>
        <p:spPr>
          <a:xfrm>
            <a:off x="2240275" y="1770997"/>
            <a:ext cx="199186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Gender</a:t>
            </a:r>
          </a:p>
        </p:txBody>
      </p:sp>
      <p:sp>
        <p:nvSpPr>
          <p:cNvPr id="14" name="Content Placeholder 1">
            <a:extLst>
              <a:ext uri="{FF2B5EF4-FFF2-40B4-BE49-F238E27FC236}">
                <a16:creationId xmlns:a16="http://schemas.microsoft.com/office/drawing/2014/main" id="{5141DBCE-022D-7246-A626-6B1A50D616CF}"/>
              </a:ext>
            </a:extLst>
          </p:cNvPr>
          <p:cNvSpPr txBox="1">
            <a:spLocks/>
          </p:cNvSpPr>
          <p:nvPr/>
        </p:nvSpPr>
        <p:spPr>
          <a:xfrm>
            <a:off x="7947222" y="1708528"/>
            <a:ext cx="1991863"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Customer Type</a:t>
            </a:r>
          </a:p>
        </p:txBody>
      </p:sp>
      <p:sp>
        <p:nvSpPr>
          <p:cNvPr id="15" name="Content Placeholder 1">
            <a:extLst>
              <a:ext uri="{FF2B5EF4-FFF2-40B4-BE49-F238E27FC236}">
                <a16:creationId xmlns:a16="http://schemas.microsoft.com/office/drawing/2014/main" id="{122DCBC6-1DB1-9444-B89A-F8FC56169054}"/>
              </a:ext>
            </a:extLst>
          </p:cNvPr>
          <p:cNvSpPr txBox="1">
            <a:spLocks/>
          </p:cNvSpPr>
          <p:nvPr/>
        </p:nvSpPr>
        <p:spPr>
          <a:xfrm>
            <a:off x="1964377" y="4473208"/>
            <a:ext cx="34872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Type of Travel</a:t>
            </a:r>
          </a:p>
        </p:txBody>
      </p:sp>
      <p:sp>
        <p:nvSpPr>
          <p:cNvPr id="16" name="Content Placeholder 1">
            <a:extLst>
              <a:ext uri="{FF2B5EF4-FFF2-40B4-BE49-F238E27FC236}">
                <a16:creationId xmlns:a16="http://schemas.microsoft.com/office/drawing/2014/main" id="{82BFC9F4-C844-3049-965F-BD5122A7EB28}"/>
              </a:ext>
            </a:extLst>
          </p:cNvPr>
          <p:cNvSpPr txBox="1">
            <a:spLocks/>
          </p:cNvSpPr>
          <p:nvPr/>
        </p:nvSpPr>
        <p:spPr>
          <a:xfrm>
            <a:off x="8574287" y="4247126"/>
            <a:ext cx="772988"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n-lt"/>
              </a:rPr>
              <a:t>Class</a:t>
            </a:r>
          </a:p>
        </p:txBody>
      </p:sp>
      <p:pic>
        <p:nvPicPr>
          <p:cNvPr id="1028" name="Picture 4">
            <a:extLst>
              <a:ext uri="{FF2B5EF4-FFF2-40B4-BE49-F238E27FC236}">
                <a16:creationId xmlns:a16="http://schemas.microsoft.com/office/drawing/2014/main" id="{21338B07-01CA-DE4C-8BF0-874C18A854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112"/>
          <a:stretch/>
        </p:blipFill>
        <p:spPr bwMode="auto">
          <a:xfrm>
            <a:off x="2759661" y="2157511"/>
            <a:ext cx="2551821" cy="1954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0FB4747-E29B-8D42-B8FD-95F5B5F9B36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926"/>
          <a:stretch/>
        </p:blipFill>
        <p:spPr bwMode="auto">
          <a:xfrm>
            <a:off x="9418157" y="2024022"/>
            <a:ext cx="2551821" cy="19730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9F81710-07D9-B741-B906-1449E4BAAA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422"/>
          <a:stretch/>
        </p:blipFill>
        <p:spPr bwMode="auto">
          <a:xfrm>
            <a:off x="3011504" y="4805981"/>
            <a:ext cx="2551483" cy="20068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2176CD30-7E8E-C74C-829C-68BC90A98748}"/>
              </a:ext>
            </a:extLst>
          </p:cNvPr>
          <p:cNvCxnSpPr>
            <a:cxnSpLocks/>
          </p:cNvCxnSpPr>
          <p:nvPr/>
        </p:nvCxnSpPr>
        <p:spPr>
          <a:xfrm>
            <a:off x="2998376" y="4860569"/>
            <a:ext cx="0" cy="1663387"/>
          </a:xfrm>
          <a:prstGeom prst="line">
            <a:avLst/>
          </a:prstGeom>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06833045-68EF-A248-9259-A764DE86B8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769"/>
          <a:stretch/>
        </p:blipFill>
        <p:spPr bwMode="auto">
          <a:xfrm>
            <a:off x="9193624" y="4680297"/>
            <a:ext cx="2561355" cy="19768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7E1EC7-4313-C648-8E26-3A80F0D4995C}"/>
              </a:ext>
            </a:extLst>
          </p:cNvPr>
          <p:cNvSpPr txBox="1"/>
          <p:nvPr/>
        </p:nvSpPr>
        <p:spPr>
          <a:xfrm>
            <a:off x="8626463" y="4824058"/>
            <a:ext cx="631968" cy="1454244"/>
          </a:xfrm>
          <a:prstGeom prst="rect">
            <a:avLst/>
          </a:prstGeom>
          <a:noFill/>
        </p:spPr>
        <p:txBody>
          <a:bodyPr wrap="none" rtlCol="0">
            <a:spAutoFit/>
          </a:bodyPr>
          <a:lstStyle/>
          <a:p>
            <a:pPr algn="r"/>
            <a:r>
              <a:rPr lang="en-US" sz="1000">
                <a:solidFill>
                  <a:schemeClr val="accent1"/>
                </a:solidFill>
              </a:rPr>
              <a:t>Business</a:t>
            </a:r>
          </a:p>
          <a:p>
            <a:pPr algn="r"/>
            <a:endParaRPr lang="en-US" sz="1050">
              <a:solidFill>
                <a:schemeClr val="accent1"/>
              </a:solidFill>
            </a:endParaRPr>
          </a:p>
          <a:p>
            <a:pPr algn="r"/>
            <a:endParaRPr lang="en-US" sz="900">
              <a:solidFill>
                <a:schemeClr val="accent1"/>
              </a:solidFill>
            </a:endParaRPr>
          </a:p>
          <a:p>
            <a:pPr algn="r"/>
            <a:endParaRPr lang="en-US" sz="900">
              <a:solidFill>
                <a:schemeClr val="accent1"/>
              </a:solidFill>
            </a:endParaRPr>
          </a:p>
          <a:p>
            <a:pPr algn="r"/>
            <a:r>
              <a:rPr lang="en-US" sz="1000">
                <a:solidFill>
                  <a:schemeClr val="accent1"/>
                </a:solidFill>
              </a:rPr>
              <a:t>Eco Plus</a:t>
            </a:r>
          </a:p>
          <a:p>
            <a:pPr algn="r"/>
            <a:endParaRPr lang="en-US" sz="1000">
              <a:solidFill>
                <a:schemeClr val="accent1"/>
              </a:solidFill>
            </a:endParaRPr>
          </a:p>
          <a:p>
            <a:pPr algn="r"/>
            <a:endParaRPr lang="en-US" sz="1000">
              <a:solidFill>
                <a:schemeClr val="accent1"/>
              </a:solidFill>
            </a:endParaRPr>
          </a:p>
          <a:p>
            <a:pPr algn="r"/>
            <a:endParaRPr lang="en-US" sz="1000">
              <a:solidFill>
                <a:schemeClr val="accent1"/>
              </a:solidFill>
            </a:endParaRPr>
          </a:p>
          <a:p>
            <a:pPr algn="r"/>
            <a:r>
              <a:rPr lang="en-US" sz="1000">
                <a:solidFill>
                  <a:schemeClr val="accent1"/>
                </a:solidFill>
              </a:rPr>
              <a:t>Eco</a:t>
            </a:r>
          </a:p>
        </p:txBody>
      </p:sp>
      <p:cxnSp>
        <p:nvCxnSpPr>
          <p:cNvPr id="27" name="Straight Connector 26">
            <a:extLst>
              <a:ext uri="{FF2B5EF4-FFF2-40B4-BE49-F238E27FC236}">
                <a16:creationId xmlns:a16="http://schemas.microsoft.com/office/drawing/2014/main" id="{44DC5161-AE62-9340-9DA7-532519958607}"/>
              </a:ext>
            </a:extLst>
          </p:cNvPr>
          <p:cNvCxnSpPr>
            <a:cxnSpLocks/>
          </p:cNvCxnSpPr>
          <p:nvPr/>
        </p:nvCxnSpPr>
        <p:spPr>
          <a:xfrm>
            <a:off x="9193624" y="4717735"/>
            <a:ext cx="0" cy="1660772"/>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Graphic 33" descr="Folder Search outline">
            <a:extLst>
              <a:ext uri="{FF2B5EF4-FFF2-40B4-BE49-F238E27FC236}">
                <a16:creationId xmlns:a16="http://schemas.microsoft.com/office/drawing/2014/main" id="{BAA0EB14-CB8C-4A4A-95C4-13B8A520EA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83396" y="1097905"/>
            <a:ext cx="457200" cy="457200"/>
          </a:xfrm>
          <a:prstGeom prst="rect">
            <a:avLst/>
          </a:prstGeom>
        </p:spPr>
      </p:pic>
      <p:sp>
        <p:nvSpPr>
          <p:cNvPr id="36" name="TextBox 35">
            <a:extLst>
              <a:ext uri="{FF2B5EF4-FFF2-40B4-BE49-F238E27FC236}">
                <a16:creationId xmlns:a16="http://schemas.microsoft.com/office/drawing/2014/main" id="{4F53B4E3-E58F-344A-960A-0652C274D5EE}"/>
              </a:ext>
            </a:extLst>
          </p:cNvPr>
          <p:cNvSpPr txBox="1"/>
          <p:nvPr/>
        </p:nvSpPr>
        <p:spPr>
          <a:xfrm>
            <a:off x="2580546" y="1164051"/>
            <a:ext cx="8577303" cy="615553"/>
          </a:xfrm>
          <a:prstGeom prst="rect">
            <a:avLst/>
          </a:prstGeom>
          <a:noFill/>
        </p:spPr>
        <p:txBody>
          <a:bodyPr wrap="square">
            <a:spAutoFit/>
          </a:bodyPr>
          <a:lstStyle/>
          <a:p>
            <a:r>
              <a:rPr lang="en-US" sz="1600" b="1">
                <a:solidFill>
                  <a:schemeClr val="accent1"/>
                </a:solidFill>
                <a:ea typeface="微软雅黑" panose="020B0503020204020204" pitchFamily="34" charset="-122"/>
                <a:cs typeface="+mj-cs"/>
              </a:rPr>
              <a:t>Findings: </a:t>
            </a:r>
            <a:r>
              <a:rPr lang="en-US" sz="1600">
                <a:solidFill>
                  <a:schemeClr val="accent1"/>
                </a:solidFill>
                <a:ea typeface="微软雅黑" panose="020B0503020204020204" pitchFamily="34" charset="-122"/>
                <a:cs typeface="+mj-cs"/>
              </a:rPr>
              <a:t>Loyal customers, business travelers &amp; Business class passengers tend to satisfy more.</a:t>
            </a:r>
            <a:endParaRPr lang="en-US">
              <a:solidFill>
                <a:schemeClr val="accent1"/>
              </a:solidFill>
              <a:ea typeface="微软雅黑" panose="020B0503020204020204" pitchFamily="34" charset="-122"/>
              <a:cs typeface="+mj-cs"/>
            </a:endParaRPr>
          </a:p>
          <a:p>
            <a:r>
              <a:rPr lang="en-US" sz="1800" b="1">
                <a:solidFill>
                  <a:schemeClr val="accent1"/>
                </a:solidFill>
                <a:ea typeface="微软雅黑" panose="020B0503020204020204" pitchFamily="34" charset="-122"/>
                <a:cs typeface="+mj-cs"/>
              </a:rPr>
              <a:t> </a:t>
            </a:r>
          </a:p>
        </p:txBody>
      </p:sp>
    </p:spTree>
    <p:extLst>
      <p:ext uri="{BB962C8B-B14F-4D97-AF65-F5344CB8AC3E}">
        <p14:creationId xmlns:p14="http://schemas.microsoft.com/office/powerpoint/2010/main" val="364508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D25DF6-D58D-4047-BB19-AF6E681288EF}"/>
              </a:ext>
            </a:extLst>
          </p:cNvPr>
          <p:cNvSpPr>
            <a:spLocks noGrp="1"/>
          </p:cNvSpPr>
          <p:nvPr>
            <p:ph sz="quarter" idx="13"/>
          </p:nvPr>
        </p:nvSpPr>
        <p:spPr/>
        <p:txBody>
          <a:bodyPr>
            <a:normAutofit/>
          </a:bodyPr>
          <a:lstStyle/>
          <a:p>
            <a:r>
              <a:rPr lang="en-US"/>
              <a:t>Hierarchical categorical features: before getting into the plane</a:t>
            </a:r>
          </a:p>
        </p:txBody>
      </p:sp>
      <p:sp>
        <p:nvSpPr>
          <p:cNvPr id="3" name="Content Placeholder 2">
            <a:extLst>
              <a:ext uri="{FF2B5EF4-FFF2-40B4-BE49-F238E27FC236}">
                <a16:creationId xmlns:a16="http://schemas.microsoft.com/office/drawing/2014/main" id="{22BB3C17-BF74-A34C-9EDB-49523509C084}"/>
              </a:ext>
            </a:extLst>
          </p:cNvPr>
          <p:cNvSpPr>
            <a:spLocks noGrp="1"/>
          </p:cNvSpPr>
          <p:nvPr>
            <p:ph sz="quarter" idx="14"/>
          </p:nvPr>
        </p:nvSpPr>
        <p:spPr/>
        <p:txBody>
          <a:bodyPr/>
          <a:lstStyle/>
          <a:p>
            <a:r>
              <a:rPr lang="en-US"/>
              <a:t>Exploratory data analysis</a:t>
            </a:r>
          </a:p>
        </p:txBody>
      </p:sp>
      <p:pic>
        <p:nvPicPr>
          <p:cNvPr id="4" name="Picture 10">
            <a:extLst>
              <a:ext uri="{FF2B5EF4-FFF2-40B4-BE49-F238E27FC236}">
                <a16:creationId xmlns:a16="http://schemas.microsoft.com/office/drawing/2014/main" id="{668432DA-6B48-7E4A-9572-641DAA51E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4"/>
          <a:stretch/>
        </p:blipFill>
        <p:spPr bwMode="auto">
          <a:xfrm>
            <a:off x="8884200" y="2023289"/>
            <a:ext cx="2389959" cy="17744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5CD8AA8-6BFA-B74C-8B3F-B0DB12F504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075" t="18317" r="4568" b="67079"/>
          <a:stretch/>
        </p:blipFill>
        <p:spPr bwMode="auto">
          <a:xfrm>
            <a:off x="6818363" y="2096180"/>
            <a:ext cx="2300236" cy="156170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8B934273-2C2D-B14A-8161-B404D251C7FF}"/>
              </a:ext>
            </a:extLst>
          </p:cNvPr>
          <p:cNvSpPr txBox="1">
            <a:spLocks/>
          </p:cNvSpPr>
          <p:nvPr/>
        </p:nvSpPr>
        <p:spPr>
          <a:xfrm>
            <a:off x="7782404" y="1705498"/>
            <a:ext cx="3344753" cy="2415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Departure/Arrival time convenient</a:t>
            </a:r>
          </a:p>
        </p:txBody>
      </p:sp>
      <p:pic>
        <p:nvPicPr>
          <p:cNvPr id="7" name="Picture 4">
            <a:extLst>
              <a:ext uri="{FF2B5EF4-FFF2-40B4-BE49-F238E27FC236}">
                <a16:creationId xmlns:a16="http://schemas.microsoft.com/office/drawing/2014/main" id="{CA1A1714-3460-CD4E-B8B8-17A20475EA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03"/>
          <a:stretch/>
        </p:blipFill>
        <p:spPr bwMode="auto">
          <a:xfrm>
            <a:off x="9454780" y="5024054"/>
            <a:ext cx="2389960" cy="1774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63F457-DDD0-A345-9434-24E788A0EB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381" t="21550" b="60979"/>
          <a:stretch/>
        </p:blipFill>
        <p:spPr bwMode="auto">
          <a:xfrm>
            <a:off x="7182372" y="5076681"/>
            <a:ext cx="2418831" cy="163216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a:extLst>
              <a:ext uri="{FF2B5EF4-FFF2-40B4-BE49-F238E27FC236}">
                <a16:creationId xmlns:a16="http://schemas.microsoft.com/office/drawing/2014/main" id="{2AF5B032-8224-A34B-9879-CF1363A222BF}"/>
              </a:ext>
            </a:extLst>
          </p:cNvPr>
          <p:cNvSpPr txBox="1">
            <a:spLocks/>
          </p:cNvSpPr>
          <p:nvPr/>
        </p:nvSpPr>
        <p:spPr>
          <a:xfrm>
            <a:off x="8804885" y="4758520"/>
            <a:ext cx="1900774" cy="1767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Gate location</a:t>
            </a:r>
          </a:p>
        </p:txBody>
      </p:sp>
      <p:pic>
        <p:nvPicPr>
          <p:cNvPr id="11" name="Picture 2">
            <a:extLst>
              <a:ext uri="{FF2B5EF4-FFF2-40B4-BE49-F238E27FC236}">
                <a16:creationId xmlns:a16="http://schemas.microsoft.com/office/drawing/2014/main" id="{3D4EE2FB-47F6-1B42-ADE0-09AB4FD53E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96"/>
          <a:stretch/>
        </p:blipFill>
        <p:spPr bwMode="auto">
          <a:xfrm>
            <a:off x="2194151" y="5171074"/>
            <a:ext cx="2199130" cy="16274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9F2F22C8-6FE6-EC47-BBA3-512959A538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173" t="61322" r="23662" b="20844"/>
          <a:stretch/>
        </p:blipFill>
        <p:spPr bwMode="auto">
          <a:xfrm>
            <a:off x="513432" y="5352260"/>
            <a:ext cx="1961328" cy="137537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
            <a:extLst>
              <a:ext uri="{FF2B5EF4-FFF2-40B4-BE49-F238E27FC236}">
                <a16:creationId xmlns:a16="http://schemas.microsoft.com/office/drawing/2014/main" id="{34D8C457-21EF-0346-B09B-942262E19B7F}"/>
              </a:ext>
            </a:extLst>
          </p:cNvPr>
          <p:cNvSpPr txBox="1">
            <a:spLocks/>
          </p:cNvSpPr>
          <p:nvPr/>
        </p:nvSpPr>
        <p:spPr>
          <a:xfrm>
            <a:off x="1439415" y="4889080"/>
            <a:ext cx="1707821" cy="2655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Baggage handling </a:t>
            </a:r>
          </a:p>
        </p:txBody>
      </p:sp>
      <p:pic>
        <p:nvPicPr>
          <p:cNvPr id="14" name="Picture 2">
            <a:extLst>
              <a:ext uri="{FF2B5EF4-FFF2-40B4-BE49-F238E27FC236}">
                <a16:creationId xmlns:a16="http://schemas.microsoft.com/office/drawing/2014/main" id="{AF74DC80-5817-FB49-A635-E4986DBB62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867"/>
          <a:stretch/>
        </p:blipFill>
        <p:spPr bwMode="auto">
          <a:xfrm>
            <a:off x="2559965" y="2064315"/>
            <a:ext cx="2041470" cy="1497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CFB975A1-1F49-624A-AF8C-DBB7C9B3CD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t="22305" r="24381" b="60979"/>
          <a:stretch/>
        </p:blipFill>
        <p:spPr bwMode="auto">
          <a:xfrm>
            <a:off x="572742" y="2103325"/>
            <a:ext cx="2041469" cy="131806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
            <a:extLst>
              <a:ext uri="{FF2B5EF4-FFF2-40B4-BE49-F238E27FC236}">
                <a16:creationId xmlns:a16="http://schemas.microsoft.com/office/drawing/2014/main" id="{F1FD448B-A8AB-C742-A29B-485E03522E04}"/>
              </a:ext>
            </a:extLst>
          </p:cNvPr>
          <p:cNvSpPr txBox="1">
            <a:spLocks/>
          </p:cNvSpPr>
          <p:nvPr/>
        </p:nvSpPr>
        <p:spPr>
          <a:xfrm>
            <a:off x="1764893" y="1735139"/>
            <a:ext cx="2467978" cy="1976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Ease of Online booking </a:t>
            </a:r>
          </a:p>
        </p:txBody>
      </p:sp>
      <p:pic>
        <p:nvPicPr>
          <p:cNvPr id="18" name="Picture 8">
            <a:extLst>
              <a:ext uri="{FF2B5EF4-FFF2-40B4-BE49-F238E27FC236}">
                <a16:creationId xmlns:a16="http://schemas.microsoft.com/office/drawing/2014/main" id="{35D8D51B-5985-5A46-ACA5-3629A41C43F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30"/>
          <a:stretch/>
        </p:blipFill>
        <p:spPr bwMode="auto">
          <a:xfrm>
            <a:off x="5537253" y="3662117"/>
            <a:ext cx="2323324" cy="17109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452250AD-08A9-4A44-B69C-191643ED17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980" t="41690" r="51432" b="40933"/>
          <a:stretch/>
        </p:blipFill>
        <p:spPr bwMode="auto">
          <a:xfrm>
            <a:off x="3837450" y="3741012"/>
            <a:ext cx="1862119" cy="15550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6F9BE6F-D6F4-A64E-9E00-932441E757D1}"/>
              </a:ext>
            </a:extLst>
          </p:cNvPr>
          <p:cNvSpPr txBox="1"/>
          <p:nvPr/>
        </p:nvSpPr>
        <p:spPr>
          <a:xfrm>
            <a:off x="4674679" y="3628265"/>
            <a:ext cx="143566" cy="215444"/>
          </a:xfrm>
          <a:prstGeom prst="rect">
            <a:avLst/>
          </a:prstGeom>
          <a:noFill/>
        </p:spPr>
        <p:txBody>
          <a:bodyPr wrap="square" rtlCol="0">
            <a:spAutoFit/>
          </a:bodyPr>
          <a:lstStyle/>
          <a:p>
            <a:r>
              <a:rPr lang="en-US" sz="800">
                <a:solidFill>
                  <a:srgbClr val="383636"/>
                </a:solidFill>
              </a:rPr>
              <a:t>0</a:t>
            </a:r>
          </a:p>
        </p:txBody>
      </p:sp>
      <p:sp>
        <p:nvSpPr>
          <p:cNvPr id="21" name="Content Placeholder 1">
            <a:extLst>
              <a:ext uri="{FF2B5EF4-FFF2-40B4-BE49-F238E27FC236}">
                <a16:creationId xmlns:a16="http://schemas.microsoft.com/office/drawing/2014/main" id="{B2E8F16C-F2C3-D346-BE95-E02F1B78A205}"/>
              </a:ext>
            </a:extLst>
          </p:cNvPr>
          <p:cNvSpPr txBox="1">
            <a:spLocks/>
          </p:cNvSpPr>
          <p:nvPr/>
        </p:nvSpPr>
        <p:spPr>
          <a:xfrm>
            <a:off x="5059192" y="3366941"/>
            <a:ext cx="1620973" cy="2951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Online boarding </a:t>
            </a:r>
          </a:p>
        </p:txBody>
      </p:sp>
      <p:sp>
        <p:nvSpPr>
          <p:cNvPr id="22" name="TextBox 21">
            <a:extLst>
              <a:ext uri="{FF2B5EF4-FFF2-40B4-BE49-F238E27FC236}">
                <a16:creationId xmlns:a16="http://schemas.microsoft.com/office/drawing/2014/main" id="{EB40F1A6-1AEA-2442-815C-EE40EAA732B8}"/>
              </a:ext>
            </a:extLst>
          </p:cNvPr>
          <p:cNvSpPr txBox="1"/>
          <p:nvPr/>
        </p:nvSpPr>
        <p:spPr>
          <a:xfrm>
            <a:off x="1557079" y="1949727"/>
            <a:ext cx="143566" cy="215444"/>
          </a:xfrm>
          <a:prstGeom prst="rect">
            <a:avLst/>
          </a:prstGeom>
          <a:noFill/>
        </p:spPr>
        <p:txBody>
          <a:bodyPr wrap="square" rtlCol="0">
            <a:spAutoFit/>
          </a:bodyPr>
          <a:lstStyle/>
          <a:p>
            <a:r>
              <a:rPr lang="en-US" sz="800">
                <a:solidFill>
                  <a:srgbClr val="383636"/>
                </a:solidFill>
              </a:rPr>
              <a:t>0</a:t>
            </a:r>
          </a:p>
        </p:txBody>
      </p:sp>
      <p:pic>
        <p:nvPicPr>
          <p:cNvPr id="23" name="Graphic 22" descr="Folder Search outline">
            <a:extLst>
              <a:ext uri="{FF2B5EF4-FFF2-40B4-BE49-F238E27FC236}">
                <a16:creationId xmlns:a16="http://schemas.microsoft.com/office/drawing/2014/main" id="{8C29510A-2CDA-8648-806B-FFD34D7F99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96602" y="1130818"/>
            <a:ext cx="457200" cy="457200"/>
          </a:xfrm>
          <a:prstGeom prst="rect">
            <a:avLst/>
          </a:prstGeom>
        </p:spPr>
      </p:pic>
      <p:sp>
        <p:nvSpPr>
          <p:cNvPr id="24" name="TextBox 23">
            <a:extLst>
              <a:ext uri="{FF2B5EF4-FFF2-40B4-BE49-F238E27FC236}">
                <a16:creationId xmlns:a16="http://schemas.microsoft.com/office/drawing/2014/main" id="{5FE85565-1EB4-D34A-A429-82BE538EEF8E}"/>
              </a:ext>
            </a:extLst>
          </p:cNvPr>
          <p:cNvSpPr txBox="1"/>
          <p:nvPr/>
        </p:nvSpPr>
        <p:spPr>
          <a:xfrm>
            <a:off x="3493752" y="1196964"/>
            <a:ext cx="8577303" cy="615553"/>
          </a:xfrm>
          <a:prstGeom prst="rect">
            <a:avLst/>
          </a:prstGeom>
          <a:noFill/>
        </p:spPr>
        <p:txBody>
          <a:bodyPr wrap="square">
            <a:spAutoFit/>
          </a:bodyPr>
          <a:lstStyle/>
          <a:p>
            <a:r>
              <a:rPr lang="en-US" sz="1600" b="1">
                <a:solidFill>
                  <a:schemeClr val="accent1"/>
                </a:solidFill>
                <a:ea typeface="微软雅黑" panose="020B0503020204020204" pitchFamily="34" charset="-122"/>
                <a:cs typeface="+mj-cs"/>
              </a:rPr>
              <a:t>Findings: </a:t>
            </a:r>
            <a:r>
              <a:rPr lang="en-US" sz="1600">
                <a:solidFill>
                  <a:schemeClr val="accent1"/>
                </a:solidFill>
                <a:ea typeface="微软雅黑" panose="020B0503020204020204" pitchFamily="34" charset="-122"/>
                <a:cs typeface="+mj-cs"/>
              </a:rPr>
              <a:t>Easier online booking and boarding satisfy passengers more.</a:t>
            </a:r>
          </a:p>
          <a:p>
            <a:r>
              <a:rPr lang="en-US" sz="1800" b="1">
                <a:solidFill>
                  <a:schemeClr val="accent1"/>
                </a:solidFill>
                <a:ea typeface="微软雅黑" panose="020B0503020204020204" pitchFamily="34" charset="-122"/>
                <a:cs typeface="+mj-cs"/>
              </a:rPr>
              <a:t> </a:t>
            </a:r>
          </a:p>
        </p:txBody>
      </p:sp>
    </p:spTree>
    <p:extLst>
      <p:ext uri="{BB962C8B-B14F-4D97-AF65-F5344CB8AC3E}">
        <p14:creationId xmlns:p14="http://schemas.microsoft.com/office/powerpoint/2010/main" val="36154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7BD454-B56C-5449-8B26-DCC67F71D58B}"/>
              </a:ext>
            </a:extLst>
          </p:cNvPr>
          <p:cNvSpPr>
            <a:spLocks noGrp="1"/>
          </p:cNvSpPr>
          <p:nvPr>
            <p:ph sz="quarter" idx="13"/>
          </p:nvPr>
        </p:nvSpPr>
        <p:spPr/>
        <p:txBody>
          <a:bodyPr/>
          <a:lstStyle/>
          <a:p>
            <a:r>
              <a:rPr lang="en-US"/>
              <a:t>Hierarchical categorical features: services</a:t>
            </a:r>
          </a:p>
        </p:txBody>
      </p:sp>
      <p:sp>
        <p:nvSpPr>
          <p:cNvPr id="3" name="Content Placeholder 2">
            <a:extLst>
              <a:ext uri="{FF2B5EF4-FFF2-40B4-BE49-F238E27FC236}">
                <a16:creationId xmlns:a16="http://schemas.microsoft.com/office/drawing/2014/main" id="{AC3874BE-1048-1041-91AC-276A55287006}"/>
              </a:ext>
            </a:extLst>
          </p:cNvPr>
          <p:cNvSpPr>
            <a:spLocks noGrp="1"/>
          </p:cNvSpPr>
          <p:nvPr>
            <p:ph sz="quarter" idx="14"/>
          </p:nvPr>
        </p:nvSpPr>
        <p:spPr/>
        <p:txBody>
          <a:bodyPr/>
          <a:lstStyle/>
          <a:p>
            <a:r>
              <a:rPr lang="en-US"/>
              <a:t>Exploratory data analysis</a:t>
            </a:r>
          </a:p>
        </p:txBody>
      </p:sp>
      <p:pic>
        <p:nvPicPr>
          <p:cNvPr id="4" name="Picture 6">
            <a:extLst>
              <a:ext uri="{FF2B5EF4-FFF2-40B4-BE49-F238E27FC236}">
                <a16:creationId xmlns:a16="http://schemas.microsoft.com/office/drawing/2014/main" id="{DC5EDE4D-0505-CF4C-BB9C-CCC370FF3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8"/>
          <a:stretch/>
        </p:blipFill>
        <p:spPr bwMode="auto">
          <a:xfrm>
            <a:off x="2401113" y="1743837"/>
            <a:ext cx="2582123" cy="1908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AAC0A2CF-E5BA-C848-B285-C908398E5F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78"/>
          <a:stretch/>
        </p:blipFill>
        <p:spPr bwMode="auto">
          <a:xfrm>
            <a:off x="9204499" y="1709083"/>
            <a:ext cx="2468544" cy="1824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A985F96-09A7-9649-81F8-C7A58CE39F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6"/>
          <a:stretch/>
        </p:blipFill>
        <p:spPr bwMode="auto">
          <a:xfrm>
            <a:off x="9447949" y="5001769"/>
            <a:ext cx="2468544" cy="1826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BE30FD7D-1C97-BB43-8A1A-EBD6A70883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61707" r="76916" b="20844"/>
          <a:stretch/>
        </p:blipFill>
        <p:spPr bwMode="auto">
          <a:xfrm>
            <a:off x="346446" y="1871331"/>
            <a:ext cx="2146506" cy="1605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8EA1FAD-0526-F747-9E4A-FB11C0978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138" t="61322" r="48827" b="20844"/>
          <a:stretch/>
        </p:blipFill>
        <p:spPr bwMode="auto">
          <a:xfrm>
            <a:off x="7450111" y="1808231"/>
            <a:ext cx="2047608" cy="15686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0D2C686-2878-464B-A05A-CA59429F9E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008" t="61525" b="21260"/>
          <a:stretch/>
        </p:blipFill>
        <p:spPr bwMode="auto">
          <a:xfrm>
            <a:off x="7657647" y="5170038"/>
            <a:ext cx="1924081" cy="149029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93BFE24E-72D1-9B48-A1F4-264C169569EC}"/>
              </a:ext>
            </a:extLst>
          </p:cNvPr>
          <p:cNvSpPr txBox="1">
            <a:spLocks/>
          </p:cNvSpPr>
          <p:nvPr/>
        </p:nvSpPr>
        <p:spPr>
          <a:xfrm>
            <a:off x="1668346" y="1462354"/>
            <a:ext cx="2241715"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On-board service </a:t>
            </a:r>
          </a:p>
        </p:txBody>
      </p:sp>
      <p:sp>
        <p:nvSpPr>
          <p:cNvPr id="11" name="Content Placeholder 1">
            <a:extLst>
              <a:ext uri="{FF2B5EF4-FFF2-40B4-BE49-F238E27FC236}">
                <a16:creationId xmlns:a16="http://schemas.microsoft.com/office/drawing/2014/main" id="{17DC6EE3-4806-5445-9DBE-D2ED66587C65}"/>
              </a:ext>
            </a:extLst>
          </p:cNvPr>
          <p:cNvSpPr txBox="1">
            <a:spLocks/>
          </p:cNvSpPr>
          <p:nvPr/>
        </p:nvSpPr>
        <p:spPr>
          <a:xfrm>
            <a:off x="8397484" y="1461670"/>
            <a:ext cx="239239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Leg room service </a:t>
            </a:r>
          </a:p>
        </p:txBody>
      </p:sp>
      <p:sp>
        <p:nvSpPr>
          <p:cNvPr id="12" name="Content Placeholder 1">
            <a:extLst>
              <a:ext uri="{FF2B5EF4-FFF2-40B4-BE49-F238E27FC236}">
                <a16:creationId xmlns:a16="http://schemas.microsoft.com/office/drawing/2014/main" id="{05AB25AA-BDF7-694D-A54B-EC37F1CF0ECE}"/>
              </a:ext>
            </a:extLst>
          </p:cNvPr>
          <p:cNvSpPr txBox="1">
            <a:spLocks/>
          </p:cNvSpPr>
          <p:nvPr/>
        </p:nvSpPr>
        <p:spPr>
          <a:xfrm>
            <a:off x="8790013" y="4720778"/>
            <a:ext cx="2749685"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err="1">
                <a:latin typeface="+mn-lt"/>
              </a:rPr>
              <a:t>Checkin</a:t>
            </a:r>
            <a:r>
              <a:rPr lang="en-US" sz="1400">
                <a:latin typeface="+mn-lt"/>
              </a:rPr>
              <a:t> service </a:t>
            </a:r>
          </a:p>
        </p:txBody>
      </p:sp>
      <p:sp>
        <p:nvSpPr>
          <p:cNvPr id="13" name="TextBox 12">
            <a:extLst>
              <a:ext uri="{FF2B5EF4-FFF2-40B4-BE49-F238E27FC236}">
                <a16:creationId xmlns:a16="http://schemas.microsoft.com/office/drawing/2014/main" id="{A4EE40B4-C961-1446-867F-146B266D46B9}"/>
              </a:ext>
            </a:extLst>
          </p:cNvPr>
          <p:cNvSpPr txBox="1"/>
          <p:nvPr/>
        </p:nvSpPr>
        <p:spPr>
          <a:xfrm>
            <a:off x="1379578" y="1746183"/>
            <a:ext cx="182149" cy="200055"/>
          </a:xfrm>
          <a:prstGeom prst="rect">
            <a:avLst/>
          </a:prstGeom>
          <a:noFill/>
        </p:spPr>
        <p:txBody>
          <a:bodyPr wrap="square" rtlCol="0">
            <a:spAutoFit/>
          </a:bodyPr>
          <a:lstStyle/>
          <a:p>
            <a:r>
              <a:rPr lang="en-US" sz="700">
                <a:solidFill>
                  <a:srgbClr val="383636"/>
                </a:solidFill>
              </a:rPr>
              <a:t>0</a:t>
            </a:r>
          </a:p>
        </p:txBody>
      </p:sp>
      <p:pic>
        <p:nvPicPr>
          <p:cNvPr id="15" name="Picture 6">
            <a:extLst>
              <a:ext uri="{FF2B5EF4-FFF2-40B4-BE49-F238E27FC236}">
                <a16:creationId xmlns:a16="http://schemas.microsoft.com/office/drawing/2014/main" id="{C2C07A71-C30D-6A41-9CEE-68EBE41373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38"/>
          <a:stretch/>
        </p:blipFill>
        <p:spPr bwMode="auto">
          <a:xfrm>
            <a:off x="2401112" y="5052755"/>
            <a:ext cx="2491719" cy="18140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a:extLst>
              <a:ext uri="{FF2B5EF4-FFF2-40B4-BE49-F238E27FC236}">
                <a16:creationId xmlns:a16="http://schemas.microsoft.com/office/drawing/2014/main" id="{FEE0EC99-543C-4A47-BC9F-DF53C2F18B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1295" r="78231"/>
          <a:stretch/>
        </p:blipFill>
        <p:spPr bwMode="auto">
          <a:xfrm>
            <a:off x="449871" y="5072114"/>
            <a:ext cx="1966072" cy="167155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
            <a:extLst>
              <a:ext uri="{FF2B5EF4-FFF2-40B4-BE49-F238E27FC236}">
                <a16:creationId xmlns:a16="http://schemas.microsoft.com/office/drawing/2014/main" id="{35F0AD98-40E2-234D-A947-2D04B3822CEF}"/>
              </a:ext>
            </a:extLst>
          </p:cNvPr>
          <p:cNvSpPr txBox="1">
            <a:spLocks/>
          </p:cNvSpPr>
          <p:nvPr/>
        </p:nvSpPr>
        <p:spPr>
          <a:xfrm>
            <a:off x="2027144" y="4844358"/>
            <a:ext cx="2085134" cy="2725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Inflight service </a:t>
            </a:r>
          </a:p>
        </p:txBody>
      </p:sp>
      <p:sp>
        <p:nvSpPr>
          <p:cNvPr id="21" name="TextBox 20">
            <a:extLst>
              <a:ext uri="{FF2B5EF4-FFF2-40B4-BE49-F238E27FC236}">
                <a16:creationId xmlns:a16="http://schemas.microsoft.com/office/drawing/2014/main" id="{40C89A59-9F2E-F142-A74F-3E55706FFDEA}"/>
              </a:ext>
            </a:extLst>
          </p:cNvPr>
          <p:cNvSpPr txBox="1"/>
          <p:nvPr/>
        </p:nvSpPr>
        <p:spPr>
          <a:xfrm>
            <a:off x="1469241" y="4969983"/>
            <a:ext cx="123424" cy="200055"/>
          </a:xfrm>
          <a:prstGeom prst="rect">
            <a:avLst/>
          </a:prstGeom>
          <a:noFill/>
        </p:spPr>
        <p:txBody>
          <a:bodyPr wrap="square" rtlCol="0">
            <a:spAutoFit/>
          </a:bodyPr>
          <a:lstStyle/>
          <a:p>
            <a:r>
              <a:rPr lang="en-US" sz="700">
                <a:solidFill>
                  <a:srgbClr val="383636"/>
                </a:solidFill>
              </a:rPr>
              <a:t>0</a:t>
            </a:r>
          </a:p>
        </p:txBody>
      </p:sp>
      <p:sp>
        <p:nvSpPr>
          <p:cNvPr id="22" name="TextBox 21">
            <a:extLst>
              <a:ext uri="{FF2B5EF4-FFF2-40B4-BE49-F238E27FC236}">
                <a16:creationId xmlns:a16="http://schemas.microsoft.com/office/drawing/2014/main" id="{8EAC4D59-56FB-3949-84F6-1E30B3036C9C}"/>
              </a:ext>
            </a:extLst>
          </p:cNvPr>
          <p:cNvSpPr txBox="1"/>
          <p:nvPr/>
        </p:nvSpPr>
        <p:spPr>
          <a:xfrm>
            <a:off x="8498331" y="5070010"/>
            <a:ext cx="123424" cy="200055"/>
          </a:xfrm>
          <a:prstGeom prst="rect">
            <a:avLst/>
          </a:prstGeom>
          <a:noFill/>
        </p:spPr>
        <p:txBody>
          <a:bodyPr wrap="square" rtlCol="0">
            <a:spAutoFit/>
          </a:bodyPr>
          <a:lstStyle/>
          <a:p>
            <a:r>
              <a:rPr lang="en-US" sz="700">
                <a:solidFill>
                  <a:srgbClr val="383636"/>
                </a:solidFill>
              </a:rPr>
              <a:t>0</a:t>
            </a:r>
          </a:p>
        </p:txBody>
      </p:sp>
      <p:pic>
        <p:nvPicPr>
          <p:cNvPr id="23" name="Picture 6">
            <a:extLst>
              <a:ext uri="{FF2B5EF4-FFF2-40B4-BE49-F238E27FC236}">
                <a16:creationId xmlns:a16="http://schemas.microsoft.com/office/drawing/2014/main" id="{EBE12044-C1E1-9547-99E6-F71196C0FA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78"/>
          <a:stretch/>
        </p:blipFill>
        <p:spPr bwMode="auto">
          <a:xfrm>
            <a:off x="5719025" y="3322782"/>
            <a:ext cx="2749685" cy="20110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7B42EC1E-86AE-7C46-8459-3915304F15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1616" r="75059" b="40691"/>
          <a:stretch/>
        </p:blipFill>
        <p:spPr bwMode="auto">
          <a:xfrm>
            <a:off x="3898233" y="3524253"/>
            <a:ext cx="2220223" cy="1558369"/>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1">
            <a:extLst>
              <a:ext uri="{FF2B5EF4-FFF2-40B4-BE49-F238E27FC236}">
                <a16:creationId xmlns:a16="http://schemas.microsoft.com/office/drawing/2014/main" id="{774056E1-37A2-A740-818F-3A7A887EA3A7}"/>
              </a:ext>
            </a:extLst>
          </p:cNvPr>
          <p:cNvSpPr txBox="1">
            <a:spLocks/>
          </p:cNvSpPr>
          <p:nvPr/>
        </p:nvSpPr>
        <p:spPr>
          <a:xfrm>
            <a:off x="5448308" y="3033996"/>
            <a:ext cx="2130169" cy="2869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ct val="0"/>
              </a:spcBef>
              <a:buFont typeface="Arial" panose="020B0604020202020204" pitchFamily="34" charset="0"/>
              <a:buNone/>
              <a:defRPr lang="en-US" sz="1600" b="1" kern="1200" dirty="0" smtClean="0">
                <a:solidFill>
                  <a:schemeClr val="accent2"/>
                </a:solidFill>
                <a:latin typeface="微软雅黑" panose="020B0503020204020204" pitchFamily="34" charset="-122"/>
                <a:ea typeface="微软雅黑" panose="020B0503020204020204" pitchFamily="34" charset="-122"/>
                <a:cs typeface="+mj-cs"/>
              </a:defRPr>
            </a:lvl1pPr>
            <a:lvl2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2pPr>
            <a:lvl3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3pPr>
            <a:lvl4pPr marL="0" indent="0" algn="l" defTabSz="914400" rtl="0" eaLnBrk="1" latinLnBrk="0" hangingPunct="1">
              <a:lnSpc>
                <a:spcPct val="90000"/>
              </a:lnSpc>
              <a:spcBef>
                <a:spcPct val="0"/>
              </a:spcBef>
              <a:buFont typeface="Arial" panose="020B0604020202020204" pitchFamily="34" charset="0"/>
              <a:buNone/>
              <a:defRPr lang="en-US" sz="1900" b="1" kern="1200" dirty="0" smtClean="0">
                <a:solidFill>
                  <a:schemeClr val="tx1"/>
                </a:solidFill>
                <a:latin typeface="微软雅黑" panose="020B0503020204020204" pitchFamily="34" charset="-122"/>
                <a:ea typeface="微软雅黑" panose="020B0503020204020204" pitchFamily="34" charset="-122"/>
                <a:cs typeface="+mj-cs"/>
              </a:defRPr>
            </a:lvl4pPr>
            <a:lvl5pPr marL="0" indent="0" algn="l" defTabSz="914400" rtl="0" eaLnBrk="1" latinLnBrk="0" hangingPunct="1">
              <a:lnSpc>
                <a:spcPct val="90000"/>
              </a:lnSpc>
              <a:spcBef>
                <a:spcPct val="0"/>
              </a:spcBef>
              <a:buFont typeface="Arial" panose="020B0604020202020204" pitchFamily="34" charset="0"/>
              <a:buNone/>
              <a:defRPr lang="en-US" sz="1900" b="1" kern="1200" dirty="0">
                <a:solidFill>
                  <a:schemeClr val="tx1"/>
                </a:solidFill>
                <a:latin typeface="微软雅黑" panose="020B0503020204020204" pitchFamily="34" charset="-122"/>
                <a:ea typeface="微软雅黑" panose="020B0503020204020204" pitchFamily="34"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mn-lt"/>
              </a:rPr>
              <a:t>Food and drink </a:t>
            </a:r>
          </a:p>
        </p:txBody>
      </p:sp>
      <p:pic>
        <p:nvPicPr>
          <p:cNvPr id="26" name="Graphic 25" descr="Folder Search outline">
            <a:extLst>
              <a:ext uri="{FF2B5EF4-FFF2-40B4-BE49-F238E27FC236}">
                <a16:creationId xmlns:a16="http://schemas.microsoft.com/office/drawing/2014/main" id="{C2DF391C-C201-F044-8E9C-30A262F9E6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6602" y="1130818"/>
            <a:ext cx="457200" cy="457200"/>
          </a:xfrm>
          <a:prstGeom prst="rect">
            <a:avLst/>
          </a:prstGeom>
        </p:spPr>
      </p:pic>
      <p:sp>
        <p:nvSpPr>
          <p:cNvPr id="27" name="TextBox 26">
            <a:extLst>
              <a:ext uri="{FF2B5EF4-FFF2-40B4-BE49-F238E27FC236}">
                <a16:creationId xmlns:a16="http://schemas.microsoft.com/office/drawing/2014/main" id="{C24B632A-C058-704D-9796-489E2D87E42A}"/>
              </a:ext>
            </a:extLst>
          </p:cNvPr>
          <p:cNvSpPr txBox="1"/>
          <p:nvPr/>
        </p:nvSpPr>
        <p:spPr>
          <a:xfrm>
            <a:off x="3493752" y="1196964"/>
            <a:ext cx="8577303" cy="338554"/>
          </a:xfrm>
          <a:prstGeom prst="rect">
            <a:avLst/>
          </a:prstGeom>
          <a:noFill/>
        </p:spPr>
        <p:txBody>
          <a:bodyPr wrap="square">
            <a:spAutoFit/>
          </a:bodyPr>
          <a:lstStyle/>
          <a:p>
            <a:r>
              <a:rPr lang="en-US" sz="1600" b="1">
                <a:solidFill>
                  <a:schemeClr val="accent1"/>
                </a:solidFill>
                <a:ea typeface="微软雅黑" panose="020B0503020204020204" pitchFamily="34" charset="-122"/>
                <a:cs typeface="+mj-cs"/>
              </a:rPr>
              <a:t>Findings: </a:t>
            </a:r>
            <a:r>
              <a:rPr lang="en-US" sz="1600">
                <a:solidFill>
                  <a:schemeClr val="accent1"/>
                </a:solidFill>
                <a:ea typeface="微软雅黑" panose="020B0503020204020204" pitchFamily="34" charset="-122"/>
                <a:cs typeface="+mj-cs"/>
              </a:rPr>
              <a:t>Satisfaction comes more with better services.</a:t>
            </a:r>
          </a:p>
        </p:txBody>
      </p:sp>
    </p:spTree>
    <p:extLst>
      <p:ext uri="{BB962C8B-B14F-4D97-AF65-F5344CB8AC3E}">
        <p14:creationId xmlns:p14="http://schemas.microsoft.com/office/powerpoint/2010/main" val="2451457705"/>
      </p:ext>
    </p:extLst>
  </p:cSld>
  <p:clrMapOvr>
    <a:masterClrMapping/>
  </p:clrMapOvr>
</p:sld>
</file>

<file path=ppt/theme/theme1.xml><?xml version="1.0" encoding="utf-8"?>
<a:theme xmlns:a="http://schemas.openxmlformats.org/drawingml/2006/main" name="Office Theme">
  <a:themeElements>
    <a:clrScheme name="Custom 6">
      <a:dk1>
        <a:srgbClr val="FEFFFF"/>
      </a:dk1>
      <a:lt1>
        <a:srgbClr val="FEFFFF"/>
      </a:lt1>
      <a:dk2>
        <a:srgbClr val="FEFFFF"/>
      </a:dk2>
      <a:lt2>
        <a:srgbClr val="FEFFFF"/>
      </a:lt2>
      <a:accent1>
        <a:srgbClr val="000000"/>
      </a:accent1>
      <a:accent2>
        <a:srgbClr val="8A0021"/>
      </a:accent2>
      <a:accent3>
        <a:srgbClr val="57585B"/>
      </a:accent3>
      <a:accent4>
        <a:srgbClr val="FEFFFF"/>
      </a:accent4>
      <a:accent5>
        <a:srgbClr val="FFB6B3"/>
      </a:accent5>
      <a:accent6>
        <a:srgbClr val="DD7B6B"/>
      </a:accent6>
      <a:hlink>
        <a:srgbClr val="F6686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27</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Airline Passenger Satisfaction    What factors lead to  customer satisfaction for an Airline?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Zhiyi Zhao</dc:creator>
  <cp:revision>4</cp:revision>
  <dcterms:created xsi:type="dcterms:W3CDTF">2022-03-08T20:40:43Z</dcterms:created>
  <dcterms:modified xsi:type="dcterms:W3CDTF">2022-03-17T00:45:34Z</dcterms:modified>
</cp:coreProperties>
</file>